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handoutMasterIdLst>
    <p:handoutMasterId r:id="rId39"/>
  </p:handoutMasterIdLst>
  <p:sldIdLst>
    <p:sldId id="257" r:id="rId2"/>
    <p:sldId id="259" r:id="rId3"/>
    <p:sldId id="260" r:id="rId4"/>
    <p:sldId id="274" r:id="rId5"/>
    <p:sldId id="261" r:id="rId6"/>
    <p:sldId id="276" r:id="rId7"/>
    <p:sldId id="275" r:id="rId8"/>
    <p:sldId id="277" r:id="rId9"/>
    <p:sldId id="262" r:id="rId10"/>
    <p:sldId id="279" r:id="rId11"/>
    <p:sldId id="278" r:id="rId12"/>
    <p:sldId id="263" r:id="rId13"/>
    <p:sldId id="264" r:id="rId14"/>
    <p:sldId id="280" r:id="rId15"/>
    <p:sldId id="265" r:id="rId16"/>
    <p:sldId id="281" r:id="rId17"/>
    <p:sldId id="266" r:id="rId18"/>
    <p:sldId id="282" r:id="rId19"/>
    <p:sldId id="267" r:id="rId20"/>
    <p:sldId id="283" r:id="rId21"/>
    <p:sldId id="284" r:id="rId22"/>
    <p:sldId id="268" r:id="rId23"/>
    <p:sldId id="285" r:id="rId24"/>
    <p:sldId id="269" r:id="rId25"/>
    <p:sldId id="286" r:id="rId26"/>
    <p:sldId id="287" r:id="rId27"/>
    <p:sldId id="270" r:id="rId28"/>
    <p:sldId id="288" r:id="rId29"/>
    <p:sldId id="289" r:id="rId30"/>
    <p:sldId id="290" r:id="rId31"/>
    <p:sldId id="291" r:id="rId32"/>
    <p:sldId id="272" r:id="rId33"/>
    <p:sldId id="292" r:id="rId34"/>
    <p:sldId id="273" r:id="rId35"/>
    <p:sldId id="271" r:id="rId36"/>
    <p:sldId id="314" r:id="rId37"/>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6086" autoAdjust="0"/>
  </p:normalViewPr>
  <p:slideViewPr>
    <p:cSldViewPr snapToGrid="0">
      <p:cViewPr varScale="1">
        <p:scale>
          <a:sx n="99" d="100"/>
          <a:sy n="99" d="100"/>
        </p:scale>
        <p:origin x="1296"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DA5ADFD-7BB3-4F30-B4EB-413F455C1325}"/>
              </a:ext>
            </a:extLst>
          </p:cNvPr>
          <p:cNvSpPr>
            <a:spLocks noGrp="1"/>
          </p:cNvSpPr>
          <p:nvPr>
            <p:ph type="hdr" sz="quarter"/>
          </p:nvPr>
        </p:nvSpPr>
        <p:spPr>
          <a:xfrm>
            <a:off x="0" y="0"/>
            <a:ext cx="3077739" cy="513429"/>
          </a:xfrm>
          <a:prstGeom prst="rect">
            <a:avLst/>
          </a:prstGeom>
        </p:spPr>
        <p:txBody>
          <a:bodyPr vert="horz" lIns="99040" tIns="49521" rIns="99040" bIns="49521"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165C3D15-00A8-45F7-8CAC-ACE97916E62C}"/>
              </a:ext>
            </a:extLst>
          </p:cNvPr>
          <p:cNvSpPr>
            <a:spLocks noGrp="1"/>
          </p:cNvSpPr>
          <p:nvPr>
            <p:ph type="dt" sz="quarter" idx="1"/>
          </p:nvPr>
        </p:nvSpPr>
        <p:spPr>
          <a:xfrm>
            <a:off x="4023093" y="0"/>
            <a:ext cx="3077739" cy="513429"/>
          </a:xfrm>
          <a:prstGeom prst="rect">
            <a:avLst/>
          </a:prstGeom>
        </p:spPr>
        <p:txBody>
          <a:bodyPr vert="horz" lIns="99040" tIns="49521" rIns="99040" bIns="49521" rtlCol="0"/>
          <a:lstStyle>
            <a:lvl1pPr algn="r">
              <a:defRPr sz="1300"/>
            </a:lvl1pPr>
          </a:lstStyle>
          <a:p>
            <a:r>
              <a:rPr lang="en-US" sz="1000">
                <a:latin typeface="Arial" panose="020B0604020202020204" pitchFamily="34" charset="0"/>
                <a:cs typeface="Arial" panose="020B0604020202020204" pitchFamily="34" charset="0"/>
              </a:rPr>
              <a:t>8/11/2024 am</a:t>
            </a:r>
          </a:p>
        </p:txBody>
      </p:sp>
      <p:sp>
        <p:nvSpPr>
          <p:cNvPr id="4" name="Footer Placeholder 3">
            <a:extLst>
              <a:ext uri="{FF2B5EF4-FFF2-40B4-BE49-F238E27FC236}">
                <a16:creationId xmlns:a16="http://schemas.microsoft.com/office/drawing/2014/main" id="{33E7CE1F-BB5F-4D3B-B412-AC7776953ED2}"/>
              </a:ext>
            </a:extLst>
          </p:cNvPr>
          <p:cNvSpPr>
            <a:spLocks noGrp="1"/>
          </p:cNvSpPr>
          <p:nvPr>
            <p:ph type="ftr" sz="quarter" idx="2"/>
          </p:nvPr>
        </p:nvSpPr>
        <p:spPr>
          <a:xfrm>
            <a:off x="0" y="9719600"/>
            <a:ext cx="3077739" cy="513428"/>
          </a:xfrm>
          <a:prstGeom prst="rect">
            <a:avLst/>
          </a:prstGeom>
        </p:spPr>
        <p:txBody>
          <a:bodyPr vert="horz" lIns="99040" tIns="49521" rIns="99040" bIns="49521"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3BDBE2B6-8782-4C78-82F7-880C685AB0B2}"/>
              </a:ext>
            </a:extLst>
          </p:cNvPr>
          <p:cNvSpPr>
            <a:spLocks noGrp="1"/>
          </p:cNvSpPr>
          <p:nvPr>
            <p:ph type="sldNum" sz="quarter" idx="3"/>
          </p:nvPr>
        </p:nvSpPr>
        <p:spPr>
          <a:xfrm>
            <a:off x="4023093" y="9719600"/>
            <a:ext cx="3077739" cy="513428"/>
          </a:xfrm>
          <a:prstGeom prst="rect">
            <a:avLst/>
          </a:prstGeom>
        </p:spPr>
        <p:txBody>
          <a:bodyPr vert="horz" lIns="99040" tIns="49521" rIns="99040" bIns="49521" rtlCol="0" anchor="b"/>
          <a:lstStyle>
            <a:lvl1pPr algn="r">
              <a:defRPr sz="1300"/>
            </a:lvl1pPr>
          </a:lstStyle>
          <a:p>
            <a:fld id="{44AB07CC-0DCA-4401-858C-E6F7C688D242}"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930707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40" tIns="49521" rIns="99040" bIns="49521"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40" tIns="49521" rIns="99040" bIns="49521" rtlCol="0"/>
          <a:lstStyle>
            <a:lvl1pPr algn="r">
              <a:defRPr sz="1300"/>
            </a:lvl1pPr>
          </a:lstStyle>
          <a:p>
            <a:r>
              <a:rPr lang="en-US"/>
              <a:t>8/11/2024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40" tIns="49521" rIns="99040" bIns="49521"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40" tIns="49521" rIns="99040" bIns="4952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600"/>
            <a:ext cx="3077739" cy="513428"/>
          </a:xfrm>
          <a:prstGeom prst="rect">
            <a:avLst/>
          </a:prstGeom>
        </p:spPr>
        <p:txBody>
          <a:bodyPr vert="horz" lIns="99040" tIns="49521" rIns="99040" bIns="49521"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600"/>
            <a:ext cx="3077739" cy="513428"/>
          </a:xfrm>
          <a:prstGeom prst="rect">
            <a:avLst/>
          </a:prstGeom>
        </p:spPr>
        <p:txBody>
          <a:bodyPr vert="horz" lIns="99040" tIns="49521" rIns="99040" bIns="49521" rtlCol="0" anchor="b"/>
          <a:lstStyle>
            <a:lvl1pPr algn="r">
              <a:defRPr sz="1300"/>
            </a:lvl1pPr>
          </a:lstStyle>
          <a:p>
            <a:fld id="{E45A897D-2CFC-4BED-8F25-45F8C6EC169D}" type="slidenum">
              <a:rPr lang="en-US" smtClean="0"/>
              <a:t>‹#›</a:t>
            </a:fld>
            <a:endParaRPr lang="en-US"/>
          </a:p>
        </p:txBody>
      </p:sp>
    </p:spTree>
    <p:extLst>
      <p:ext uri="{BB962C8B-B14F-4D97-AF65-F5344CB8AC3E}">
        <p14:creationId xmlns:p14="http://schemas.microsoft.com/office/powerpoint/2010/main" val="2424708029"/>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5A897D-2CFC-4BED-8F25-45F8C6EC169D}" type="slidenum">
              <a:rPr lang="en-US" smtClean="0"/>
              <a:t>12</a:t>
            </a:fld>
            <a:endParaRPr lang="en-US"/>
          </a:p>
        </p:txBody>
      </p:sp>
      <p:sp>
        <p:nvSpPr>
          <p:cNvPr id="5" name="Date Placeholder 4">
            <a:extLst>
              <a:ext uri="{FF2B5EF4-FFF2-40B4-BE49-F238E27FC236}">
                <a16:creationId xmlns:a16="http://schemas.microsoft.com/office/drawing/2014/main" id="{74347AA9-8479-4B5E-88EE-A57073B35041}"/>
              </a:ext>
            </a:extLst>
          </p:cNvPr>
          <p:cNvSpPr>
            <a:spLocks noGrp="1"/>
          </p:cNvSpPr>
          <p:nvPr>
            <p:ph type="dt" idx="1"/>
          </p:nvPr>
        </p:nvSpPr>
        <p:spPr/>
        <p:txBody>
          <a:bodyPr/>
          <a:lstStyle/>
          <a:p>
            <a:r>
              <a:rPr lang="en-US"/>
              <a:t>8/11/2024 am</a:t>
            </a:r>
          </a:p>
        </p:txBody>
      </p:sp>
      <p:sp>
        <p:nvSpPr>
          <p:cNvPr id="6" name="Footer Placeholder 5">
            <a:extLst>
              <a:ext uri="{FF2B5EF4-FFF2-40B4-BE49-F238E27FC236}">
                <a16:creationId xmlns:a16="http://schemas.microsoft.com/office/drawing/2014/main" id="{57D32D9E-BEF5-45EA-9ED7-3CC25E9995D8}"/>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851532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5A897D-2CFC-4BED-8F25-45F8C6EC169D}" type="slidenum">
              <a:rPr lang="en-US" smtClean="0"/>
              <a:t>35</a:t>
            </a:fld>
            <a:endParaRPr lang="en-US"/>
          </a:p>
        </p:txBody>
      </p:sp>
      <p:sp>
        <p:nvSpPr>
          <p:cNvPr id="5" name="Date Placeholder 4">
            <a:extLst>
              <a:ext uri="{FF2B5EF4-FFF2-40B4-BE49-F238E27FC236}">
                <a16:creationId xmlns:a16="http://schemas.microsoft.com/office/drawing/2014/main" id="{2D728799-01E8-4020-B56A-A6508CD0A121}"/>
              </a:ext>
            </a:extLst>
          </p:cNvPr>
          <p:cNvSpPr>
            <a:spLocks noGrp="1"/>
          </p:cNvSpPr>
          <p:nvPr>
            <p:ph type="dt" idx="1"/>
          </p:nvPr>
        </p:nvSpPr>
        <p:spPr/>
        <p:txBody>
          <a:bodyPr/>
          <a:lstStyle/>
          <a:p>
            <a:r>
              <a:rPr lang="en-US"/>
              <a:t>8/11/2024 am</a:t>
            </a:r>
          </a:p>
        </p:txBody>
      </p:sp>
      <p:sp>
        <p:nvSpPr>
          <p:cNvPr id="6" name="Footer Placeholder 5">
            <a:extLst>
              <a:ext uri="{FF2B5EF4-FFF2-40B4-BE49-F238E27FC236}">
                <a16:creationId xmlns:a16="http://schemas.microsoft.com/office/drawing/2014/main" id="{8F25CE0C-B053-422E-A072-32BFDB6F8221}"/>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3308556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9B977CFC-5AE8-4D54-A13E-861EB411DBA3}" type="datetime1">
              <a:rPr lang="en-US" smtClean="0"/>
              <a:pPr/>
              <a:t>8/9/2024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70BD283-115C-4138-B5F1-4E2B822551B8}" type="slidenum">
              <a:rPr lang="en-US" smtClean="0"/>
              <a:pPr/>
              <a:t>‹#›</a:t>
            </a:fld>
            <a:endParaRPr lang="en-US"/>
          </a:p>
        </p:txBody>
      </p:sp>
    </p:spTree>
    <p:extLst>
      <p:ext uri="{BB962C8B-B14F-4D97-AF65-F5344CB8AC3E}">
        <p14:creationId xmlns:p14="http://schemas.microsoft.com/office/powerpoint/2010/main" val="421366844"/>
      </p:ext>
    </p:extLst>
  </p:cSld>
  <p:clrMapOvr>
    <a:masterClrMapping/>
  </p:clrMapOvr>
  <p:transition spd="slow">
    <p:circl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F82A61C-EE2E-44D3-A0F0-367BF46C9C42}" type="datetime1">
              <a:rPr lang="en-US" smtClean="0"/>
              <a:pPr/>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642003065"/>
      </p:ext>
    </p:extLst>
  </p:cSld>
  <p:clrMapOvr>
    <a:masterClrMapping/>
  </p:clrMapOvr>
  <p:transition spd="slow">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F69D7E3-16E2-437A-B3CA-DFE088B1B2C9}" type="datetime1">
              <a:rPr lang="en-US" smtClean="0"/>
              <a:pPr/>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596596494"/>
      </p:ext>
    </p:extLst>
  </p:cSld>
  <p:clrMapOvr>
    <a:masterClrMapping/>
  </p:clrMapOvr>
  <p:transition spd="slow">
    <p:circl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4F96B9E-5C53-408C-BA79-D8BFA7BB22F5}" type="datetime1">
              <a:rPr lang="en-US" smtClean="0"/>
              <a:pPr/>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1595988594"/>
      </p:ext>
    </p:extLst>
  </p:cSld>
  <p:clrMapOvr>
    <a:masterClrMapping/>
  </p:clrMapOvr>
  <p:transition spd="slow">
    <p:circl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204CA1C-B414-4C54-9D9F-8ABF2B058517}" type="datetime1">
              <a:rPr lang="en-US" smtClean="0"/>
              <a:pPr/>
              <a:t>8/9/2024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3599067480"/>
      </p:ext>
    </p:extLst>
  </p:cSld>
  <p:clrMapOvr>
    <a:masterClrMapping/>
  </p:clrMapOvr>
  <p:transition spd="slow">
    <p:circl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877512F-8DB9-4503-9C62-E7DB31EAA08F}" type="datetime1">
              <a:rPr lang="en-US" smtClean="0"/>
              <a:pPr/>
              <a:t>8/9/2024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1374744771"/>
      </p:ext>
    </p:extLst>
  </p:cSld>
  <p:clrMapOvr>
    <a:masterClrMapping/>
  </p:clrMapOvr>
  <p:transition spd="slow">
    <p:circl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A551F0C4-65F7-46DD-8049-E5FC5F667472}" type="datetime1">
              <a:rPr lang="en-US" smtClean="0"/>
              <a:pPr/>
              <a:t>8/9/2024</a:t>
            </a:fld>
            <a:endParaRPr lang="en-US"/>
          </a:p>
        </p:txBody>
      </p:sp>
      <p:sp>
        <p:nvSpPr>
          <p:cNvPr id="27" name="Slide Number Placeholder 26"/>
          <p:cNvSpPr>
            <a:spLocks noGrp="1"/>
          </p:cNvSpPr>
          <p:nvPr>
            <p:ph type="sldNum" sz="quarter" idx="11"/>
          </p:nvPr>
        </p:nvSpPr>
        <p:spPr/>
        <p:txBody>
          <a:bodyPr rtlCol="0"/>
          <a:lstStyle/>
          <a:p>
            <a:fld id="{C70BD283-115C-4138-B5F1-4E2B822551B8}"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val="3817435909"/>
      </p:ext>
    </p:extLst>
  </p:cSld>
  <p:clrMapOvr>
    <a:masterClrMapping/>
  </p:clrMapOvr>
  <p:transition spd="slow">
    <p:circl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D081DC64-466A-42AF-8B53-026B649B82F4}" type="datetime1">
              <a:rPr lang="en-US" smtClean="0"/>
              <a:pPr/>
              <a:t>8/9/2024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1535589464"/>
      </p:ext>
    </p:extLst>
  </p:cSld>
  <p:clrMapOvr>
    <a:masterClrMapping/>
  </p:clrMapOvr>
  <p:transition spd="slow">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598B9F-918B-4D47-BA07-7E37E80C2843}" type="datetime1">
              <a:rPr lang="en-US" smtClean="0"/>
              <a:pPr/>
              <a:t>8/9/2024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3564984719"/>
      </p:ext>
    </p:extLst>
  </p:cSld>
  <p:clrMapOvr>
    <a:masterClrMapping/>
  </p:clrMapOvr>
  <p:transition spd="slow">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D38E558-57BF-4F1A-8E72-86E38B1E3446}" type="datetime1">
              <a:rPr lang="en-US" smtClean="0"/>
              <a:pPr/>
              <a:t>8/9/2024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3573770709"/>
      </p:ext>
    </p:extLst>
  </p:cSld>
  <p:clrMapOvr>
    <a:masterClrMapping/>
  </p:clrMapOvr>
  <p:transition spd="slow">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67948A4-4B1A-4CD5-B02A-0DB364F3E6C3}" type="datetime1">
              <a:rPr lang="en-US" smtClean="0"/>
              <a:pPr/>
              <a:t>8/9/2024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0BD283-115C-4138-B5F1-4E2B822551B8}" type="slidenum">
              <a:rPr lang="en-US" smtClean="0"/>
              <a:pPr/>
              <a:t>‹#›</a:t>
            </a:fld>
            <a:endParaRPr lang="en-US"/>
          </a:p>
        </p:txBody>
      </p:sp>
    </p:spTree>
    <p:extLst>
      <p:ext uri="{BB962C8B-B14F-4D97-AF65-F5344CB8AC3E}">
        <p14:creationId xmlns:p14="http://schemas.microsoft.com/office/powerpoint/2010/main" val="3933400713"/>
      </p:ext>
    </p:extLst>
  </p:cSld>
  <p:clrMapOvr>
    <a:masterClrMapping/>
  </p:clrMapOvr>
  <p:transition spd="slow">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FD3CEA0-3509-4109-B6F9-D35E5C86A898}" type="datetime1">
              <a:rPr lang="en-US" smtClean="0"/>
              <a:pPr/>
              <a:t>8/9/2024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70BD283-115C-4138-B5F1-4E2B822551B8}" type="slidenum">
              <a:rPr lang="en-US" smtClean="0"/>
              <a:pPr/>
              <a:t>‹#›</a:t>
            </a:fld>
            <a:endParaRPr lang="en-US"/>
          </a:p>
        </p:txBody>
      </p:sp>
    </p:spTree>
    <p:extLst>
      <p:ext uri="{BB962C8B-B14F-4D97-AF65-F5344CB8AC3E}">
        <p14:creationId xmlns:p14="http://schemas.microsoft.com/office/powerpoint/2010/main" val="22061296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circle/>
  </p:transition>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7072" y="2879606"/>
            <a:ext cx="8690728" cy="800219"/>
          </a:xfrm>
        </p:spPr>
        <p:txBody>
          <a:bodyPr wrap="square">
            <a:spAutoFit/>
          </a:bodyPr>
          <a:lstStyle/>
          <a:p>
            <a:r>
              <a:rPr lang="en-US" sz="4600" i="1" dirty="0"/>
              <a:t>“</a:t>
            </a:r>
            <a:r>
              <a:rPr lang="en-US" sz="4600" b="1" i="1" dirty="0"/>
              <a:t>According To The Scriptures</a:t>
            </a:r>
            <a:r>
              <a:rPr lang="en-US" sz="4600" i="1" dirty="0"/>
              <a:t>”</a:t>
            </a:r>
          </a:p>
        </p:txBody>
      </p:sp>
      <p:sp>
        <p:nvSpPr>
          <p:cNvPr id="3" name="Subtitle 2"/>
          <p:cNvSpPr>
            <a:spLocks noGrp="1"/>
          </p:cNvSpPr>
          <p:nvPr>
            <p:ph type="subTitle" idx="1"/>
          </p:nvPr>
        </p:nvSpPr>
        <p:spPr>
          <a:xfrm>
            <a:off x="320630" y="3827294"/>
            <a:ext cx="5089165" cy="584775"/>
          </a:xfrm>
        </p:spPr>
        <p:txBody>
          <a:bodyPr wrap="square">
            <a:spAutoFit/>
          </a:bodyPr>
          <a:lstStyle/>
          <a:p>
            <a:r>
              <a:rPr lang="en-US" sz="3200" dirty="0"/>
              <a:t>1 Corinthians 15:1-4</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prstClr val="white"/>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Tree>
    <p:extLst>
      <p:ext uri="{BB962C8B-B14F-4D97-AF65-F5344CB8AC3E}">
        <p14:creationId xmlns:p14="http://schemas.microsoft.com/office/powerpoint/2010/main" val="29561701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9044"/>
            <a:ext cx="82296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What We Think</a:t>
            </a:r>
          </a:p>
        </p:txBody>
      </p:sp>
      <p:sp>
        <p:nvSpPr>
          <p:cNvPr id="3" name="Content Placeholder 2"/>
          <p:cNvSpPr>
            <a:spLocks noGrp="1"/>
          </p:cNvSpPr>
          <p:nvPr>
            <p:ph idx="1"/>
          </p:nvPr>
        </p:nvSpPr>
        <p:spPr>
          <a:xfrm>
            <a:off x="179109" y="1994899"/>
            <a:ext cx="8757627" cy="4832092"/>
          </a:xfrm>
        </p:spPr>
        <p:txBody>
          <a:bodyPr wrap="square">
            <a:spAutoFit/>
          </a:bodyPr>
          <a:lstStyle/>
          <a:p>
            <a:pPr>
              <a:spcBef>
                <a:spcPts val="0"/>
              </a:spcBef>
            </a:pPr>
            <a:r>
              <a:rPr lang="en-US" dirty="0"/>
              <a:t>Paul </a:t>
            </a:r>
            <a:r>
              <a:rPr lang="en-US" i="1" dirty="0"/>
              <a:t>“</a:t>
            </a:r>
            <a:r>
              <a:rPr lang="en-US" b="1" i="1" dirty="0"/>
              <a:t>thought</a:t>
            </a:r>
            <a:r>
              <a:rPr lang="en-US" i="1" dirty="0"/>
              <a:t>” </a:t>
            </a:r>
            <a:r>
              <a:rPr lang="en-US" dirty="0"/>
              <a:t>he should persecute.</a:t>
            </a:r>
          </a:p>
          <a:p>
            <a:pPr marL="109728" indent="0" algn="ctr">
              <a:spcBef>
                <a:spcPts val="0"/>
              </a:spcBef>
              <a:buNone/>
            </a:pPr>
            <a:r>
              <a:rPr lang="en-US" i="1" dirty="0"/>
              <a:t>“So then, I thought to myself that I had to do many things hostile to the name of Jesus of Nazareth. And this is just what I did in Jerusalem; not only did I lock up many of the saints in prisons, having received authority from the chief priests, but also when they were being put to death I cast my vote against them. And as I punished them often in all the synagogues, I tried to force them to blaspheme; and being furiously enraged at them, I kept pursuing them even to foreign cities.” </a:t>
            </a:r>
            <a:r>
              <a:rPr lang="en-US" b="1" dirty="0">
                <a:solidFill>
                  <a:srgbClr val="FF0000"/>
                </a:solidFill>
              </a:rPr>
              <a:t>(Acts 26:9-11)</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32582840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9044"/>
            <a:ext cx="82296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What We Think</a:t>
            </a:r>
          </a:p>
        </p:txBody>
      </p:sp>
      <p:sp>
        <p:nvSpPr>
          <p:cNvPr id="3" name="Content Placeholder 2"/>
          <p:cNvSpPr>
            <a:spLocks noGrp="1"/>
          </p:cNvSpPr>
          <p:nvPr>
            <p:ph idx="1"/>
          </p:nvPr>
        </p:nvSpPr>
        <p:spPr>
          <a:xfrm>
            <a:off x="179109" y="1994899"/>
            <a:ext cx="8757627" cy="3108543"/>
          </a:xfrm>
        </p:spPr>
        <p:txBody>
          <a:bodyPr wrap="square">
            <a:spAutoFit/>
          </a:bodyPr>
          <a:lstStyle/>
          <a:p>
            <a:pPr>
              <a:spcBef>
                <a:spcPts val="0"/>
              </a:spcBef>
            </a:pPr>
            <a:r>
              <a:rPr lang="en-US" dirty="0"/>
              <a:t>God’s thoughts are superior to man’s thoughts.</a:t>
            </a:r>
          </a:p>
          <a:p>
            <a:pPr marL="109728" indent="0" algn="ctr">
              <a:spcBef>
                <a:spcPts val="0"/>
              </a:spcBef>
              <a:buNone/>
            </a:pPr>
            <a:endParaRPr lang="en-US" i="1" dirty="0"/>
          </a:p>
          <a:p>
            <a:pPr marL="109728" indent="0" algn="ctr">
              <a:spcBef>
                <a:spcPts val="0"/>
              </a:spcBef>
              <a:buNone/>
            </a:pPr>
            <a:r>
              <a:rPr lang="en-US" i="1" dirty="0"/>
              <a:t>“‘For My thoughts are not your thoughts, nor are your ways My ways,’ declares the Lord. ‘For as the heavens are higher than the earth, so are My ways higher than your ways and My thoughts than your thoughts.’” </a:t>
            </a:r>
            <a:r>
              <a:rPr lang="en-US" b="1" dirty="0">
                <a:solidFill>
                  <a:srgbClr val="FF0000"/>
                </a:solidFill>
              </a:rPr>
              <a:t>(Isaiah 55:8-9)</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8582109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7289"/>
            <a:ext cx="82296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What Seems Right</a:t>
            </a:r>
          </a:p>
        </p:txBody>
      </p:sp>
      <p:sp>
        <p:nvSpPr>
          <p:cNvPr id="3" name="Content Placeholder 2"/>
          <p:cNvSpPr>
            <a:spLocks noGrp="1"/>
          </p:cNvSpPr>
          <p:nvPr>
            <p:ph idx="1"/>
          </p:nvPr>
        </p:nvSpPr>
        <p:spPr>
          <a:xfrm>
            <a:off x="457200" y="2249424"/>
            <a:ext cx="8229600" cy="3693319"/>
          </a:xfrm>
        </p:spPr>
        <p:txBody>
          <a:bodyPr>
            <a:spAutoFit/>
          </a:bodyPr>
          <a:lstStyle/>
          <a:p>
            <a:r>
              <a:rPr lang="en-US" dirty="0"/>
              <a:t>If it seems right …</a:t>
            </a:r>
          </a:p>
          <a:p>
            <a:r>
              <a:rPr lang="en-US" dirty="0"/>
              <a:t>Some say, “It must be the will of the Lord because it seems so right to me.”</a:t>
            </a:r>
          </a:p>
          <a:p>
            <a:endParaRPr lang="en-US" i="1" dirty="0"/>
          </a:p>
          <a:p>
            <a:r>
              <a:rPr lang="en-US" dirty="0"/>
              <a:t>Solomon wrote …</a:t>
            </a:r>
          </a:p>
          <a:p>
            <a:pPr marL="109728" indent="0" algn="ctr">
              <a:buNone/>
            </a:pPr>
            <a:r>
              <a:rPr lang="en-US" i="1" dirty="0">
                <a:solidFill>
                  <a:srgbClr val="000000"/>
                </a:solidFill>
                <a:highlight>
                  <a:srgbClr val="FFFFFF"/>
                </a:highlight>
                <a:latin typeface="Georgia" panose="02040502050405020303" pitchFamily="18" charset="0"/>
              </a:rPr>
              <a:t>“There is a way which seems right to a man,</a:t>
            </a:r>
            <a:br>
              <a:rPr lang="en-US" i="1" dirty="0">
                <a:latin typeface="Georgia" panose="02040502050405020303" pitchFamily="18" charset="0"/>
              </a:rPr>
            </a:br>
            <a:r>
              <a:rPr lang="en-US" i="1" dirty="0">
                <a:solidFill>
                  <a:srgbClr val="000000"/>
                </a:solidFill>
                <a:highlight>
                  <a:srgbClr val="FFFFFF"/>
                </a:highlight>
                <a:latin typeface="Georgia" panose="02040502050405020303" pitchFamily="18" charset="0"/>
              </a:rPr>
              <a:t>But its end is the way of death.”</a:t>
            </a:r>
            <a:r>
              <a:rPr lang="en-US" dirty="0">
                <a:solidFill>
                  <a:srgbClr val="000000"/>
                </a:solidFill>
                <a:highlight>
                  <a:srgbClr val="FFFFFF"/>
                </a:highlight>
                <a:latin typeface="Georgia" panose="02040502050405020303" pitchFamily="18" charset="0"/>
              </a:rPr>
              <a:t> </a:t>
            </a:r>
            <a:br>
              <a:rPr lang="en-US" dirty="0">
                <a:solidFill>
                  <a:srgbClr val="000000"/>
                </a:solidFill>
                <a:highlight>
                  <a:srgbClr val="FFFFFF"/>
                </a:highlight>
                <a:latin typeface="Georgia" panose="02040502050405020303" pitchFamily="18" charset="0"/>
              </a:rPr>
            </a:br>
            <a:r>
              <a:rPr lang="en-US" b="1" dirty="0">
                <a:solidFill>
                  <a:srgbClr val="FF0000"/>
                </a:solidFill>
                <a:highlight>
                  <a:srgbClr val="FFFFFF"/>
                </a:highlight>
                <a:latin typeface="Georgia" panose="02040502050405020303" pitchFamily="18" charset="0"/>
              </a:rPr>
              <a:t>(Proverbs 14:12/16:25)</a:t>
            </a:r>
            <a:endParaRPr lang="en-US" b="1" i="1" dirty="0">
              <a:solidFill>
                <a:srgbClr val="FF0000"/>
              </a:solidFill>
              <a:latin typeface="Georgia" panose="02040502050405020303" pitchFamily="18" charset="0"/>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204192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8755"/>
            <a:ext cx="8229600" cy="1938992"/>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sz="3800" dirty="0"/>
              <a:t>Not According To What is Right in Our Own Eyes</a:t>
            </a:r>
          </a:p>
        </p:txBody>
      </p:sp>
      <p:sp>
        <p:nvSpPr>
          <p:cNvPr id="3" name="Content Placeholder 2"/>
          <p:cNvSpPr>
            <a:spLocks noGrp="1"/>
          </p:cNvSpPr>
          <p:nvPr>
            <p:ph idx="1"/>
          </p:nvPr>
        </p:nvSpPr>
        <p:spPr>
          <a:xfrm>
            <a:off x="230952" y="2390829"/>
            <a:ext cx="8686800" cy="4162678"/>
          </a:xfrm>
        </p:spPr>
        <p:txBody>
          <a:bodyPr>
            <a:spAutoFit/>
          </a:bodyPr>
          <a:lstStyle/>
          <a:p>
            <a:r>
              <a:rPr lang="en-US" dirty="0"/>
              <a:t>Many think their judgment is the right way.</a:t>
            </a:r>
          </a:p>
          <a:p>
            <a:pPr marL="109728" indent="0" algn="ctr">
              <a:buNone/>
            </a:pPr>
            <a:r>
              <a:rPr lang="en-US" i="1" dirty="0">
                <a:latin typeface="Georgia" panose="02040502050405020303" pitchFamily="18" charset="0"/>
              </a:rPr>
              <a:t>“Every man’s way is right in his own eyes, but the Lord weighs the hearts.” </a:t>
            </a:r>
            <a:r>
              <a:rPr lang="en-US" b="1" dirty="0">
                <a:solidFill>
                  <a:srgbClr val="FF0000"/>
                </a:solidFill>
                <a:latin typeface="Georgia" panose="02040502050405020303" pitchFamily="18" charset="0"/>
              </a:rPr>
              <a:t>(Proverbs 21:2)</a:t>
            </a:r>
          </a:p>
          <a:p>
            <a:r>
              <a:rPr lang="en-US" dirty="0"/>
              <a:t>Man’s “thinking” is foolishness to God.</a:t>
            </a:r>
          </a:p>
          <a:p>
            <a:pPr marL="109728" indent="0" algn="ctr">
              <a:buNone/>
            </a:pPr>
            <a:r>
              <a:rPr lang="en-US" i="1" dirty="0">
                <a:solidFill>
                  <a:srgbClr val="000000"/>
                </a:solidFill>
                <a:highlight>
                  <a:srgbClr val="FFFFFF"/>
                </a:highlight>
                <a:latin typeface="Georgia" panose="02040502050405020303" pitchFamily="18" charset="0"/>
              </a:rPr>
              <a:t>“The way of a fool is right in his own eyes …” </a:t>
            </a:r>
            <a:r>
              <a:rPr lang="en-US" b="1" dirty="0">
                <a:solidFill>
                  <a:srgbClr val="FF0000"/>
                </a:solidFill>
                <a:highlight>
                  <a:srgbClr val="FFFFFF"/>
                </a:highlight>
                <a:latin typeface="Georgia" panose="02040502050405020303" pitchFamily="18" charset="0"/>
              </a:rPr>
              <a:t>(Proverbs 12:15a)</a:t>
            </a:r>
          </a:p>
          <a:p>
            <a:r>
              <a:rPr lang="en-US" dirty="0"/>
              <a:t>Only God’s instructions can properly guide man.</a:t>
            </a:r>
          </a:p>
          <a:p>
            <a:pPr marL="109728" indent="0" algn="ctr">
              <a:buNone/>
            </a:pPr>
            <a:r>
              <a:rPr lang="en-US" i="1" dirty="0">
                <a:latin typeface="Georgia" panose="02040502050405020303" pitchFamily="18" charset="0"/>
              </a:rPr>
              <a:t>“All the ways of a man are clean in his own sight, but the Lord weighs the motives.” </a:t>
            </a:r>
            <a:r>
              <a:rPr lang="en-US" b="1" dirty="0">
                <a:solidFill>
                  <a:srgbClr val="FF0000"/>
                </a:solidFill>
                <a:latin typeface="Georgia" panose="02040502050405020303" pitchFamily="18" charset="0"/>
              </a:rPr>
              <a:t>(Proverbs 16:2)</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1186905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8755"/>
            <a:ext cx="8229600" cy="1938992"/>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sz="3800" dirty="0"/>
              <a:t>Not According To What is Right in Our Own Eyes</a:t>
            </a:r>
          </a:p>
        </p:txBody>
      </p:sp>
      <p:sp>
        <p:nvSpPr>
          <p:cNvPr id="3" name="Content Placeholder 2"/>
          <p:cNvSpPr>
            <a:spLocks noGrp="1"/>
          </p:cNvSpPr>
          <p:nvPr>
            <p:ph idx="1"/>
          </p:nvPr>
        </p:nvSpPr>
        <p:spPr>
          <a:xfrm>
            <a:off x="230952" y="2390829"/>
            <a:ext cx="8686800" cy="4385816"/>
          </a:xfrm>
        </p:spPr>
        <p:txBody>
          <a:bodyPr>
            <a:spAutoFit/>
          </a:bodyPr>
          <a:lstStyle/>
          <a:p>
            <a:r>
              <a:rPr lang="en-US" sz="2400" dirty="0"/>
              <a:t>Moses warned God’s people not to trust their own eyes.</a:t>
            </a:r>
          </a:p>
          <a:p>
            <a:pPr marL="109728" indent="0" algn="ctr">
              <a:buNone/>
            </a:pPr>
            <a:r>
              <a:rPr lang="en-US" sz="2400" i="1" dirty="0"/>
              <a:t>“You shall not do at all what we are doing here today, every man doing whatever is right in his own eyes …”</a:t>
            </a:r>
            <a:r>
              <a:rPr lang="en-US" sz="2400" dirty="0"/>
              <a:t> </a:t>
            </a:r>
            <a:r>
              <a:rPr lang="en-US" sz="2400" b="1" dirty="0">
                <a:solidFill>
                  <a:srgbClr val="FF0000"/>
                </a:solidFill>
              </a:rPr>
              <a:t>(Deuteronomy 12:8)</a:t>
            </a:r>
            <a:endParaRPr lang="en-US" sz="2400" b="1" i="1" dirty="0">
              <a:solidFill>
                <a:srgbClr val="FF0000"/>
              </a:solidFill>
            </a:endParaRPr>
          </a:p>
          <a:p>
            <a:endParaRPr lang="en-US" sz="2400" dirty="0"/>
          </a:p>
          <a:p>
            <a:r>
              <a:rPr lang="en-US" sz="2400" dirty="0"/>
              <a:t>The book of Judges records the foolishness of man.</a:t>
            </a:r>
          </a:p>
          <a:p>
            <a:pPr marL="109728" indent="0" algn="ctr">
              <a:buNone/>
            </a:pPr>
            <a:r>
              <a:rPr lang="en-US" sz="2400" i="1" dirty="0"/>
              <a:t>“In those days there was no king in Israel; every man did what was right in his own eyes.” </a:t>
            </a:r>
            <a:r>
              <a:rPr lang="en-US" sz="2400" b="1" dirty="0">
                <a:solidFill>
                  <a:srgbClr val="FF0000"/>
                </a:solidFill>
              </a:rPr>
              <a:t>(Judges 17:6)</a:t>
            </a:r>
          </a:p>
          <a:p>
            <a:pPr marL="109728" indent="0" algn="ctr">
              <a:buNone/>
            </a:pPr>
            <a:r>
              <a:rPr lang="en-US" sz="2400" dirty="0"/>
              <a:t> </a:t>
            </a:r>
            <a:r>
              <a:rPr lang="en-US" sz="2400" i="1" dirty="0"/>
              <a:t>“In those days there was no king in Israel; everyone did what was right in his own eyes.”</a:t>
            </a:r>
            <a:r>
              <a:rPr lang="en-US" sz="2400" dirty="0"/>
              <a:t> </a:t>
            </a:r>
            <a:r>
              <a:rPr lang="en-US" sz="2400" b="1" dirty="0">
                <a:solidFill>
                  <a:srgbClr val="FF0000"/>
                </a:solidFill>
              </a:rPr>
              <a:t>(Judges 21:25)</a:t>
            </a:r>
          </a:p>
          <a:p>
            <a:pPr marL="109728" indent="0">
              <a:buNone/>
            </a:pPr>
            <a:endParaRPr lang="en-US" sz="2400" b="1" dirty="0">
              <a:solidFill>
                <a:srgbClr val="FF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17008510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379" y="771758"/>
            <a:ext cx="8686800" cy="1292662"/>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sz="3800" dirty="0"/>
              <a:t>Not According To Feelings or Emotions</a:t>
            </a:r>
          </a:p>
        </p:txBody>
      </p:sp>
      <p:sp>
        <p:nvSpPr>
          <p:cNvPr id="3" name="Content Placeholder 2"/>
          <p:cNvSpPr>
            <a:spLocks noGrp="1"/>
          </p:cNvSpPr>
          <p:nvPr>
            <p:ph idx="1"/>
          </p:nvPr>
        </p:nvSpPr>
        <p:spPr>
          <a:xfrm>
            <a:off x="304800" y="2064420"/>
            <a:ext cx="8534400" cy="4678204"/>
          </a:xfrm>
        </p:spPr>
        <p:txBody>
          <a:bodyPr>
            <a:spAutoFit/>
          </a:bodyPr>
          <a:lstStyle/>
          <a:p>
            <a:r>
              <a:rPr lang="en-US" sz="2400" dirty="0"/>
              <a:t>All have feelings about different matters.</a:t>
            </a:r>
          </a:p>
          <a:p>
            <a:r>
              <a:rPr lang="en-US" sz="2400" dirty="0"/>
              <a:t>All feelings are not the same.</a:t>
            </a:r>
          </a:p>
          <a:p>
            <a:r>
              <a:rPr lang="en-US" sz="2400" dirty="0"/>
              <a:t>Therefore, feelings are not the standard.</a:t>
            </a:r>
          </a:p>
          <a:p>
            <a:r>
              <a:rPr lang="en-US" sz="2400" dirty="0"/>
              <a:t>Feelings can be faulty, deceptive, and biased.</a:t>
            </a:r>
            <a:endParaRPr lang="en-US" sz="2400" dirty="0">
              <a:solidFill>
                <a:srgbClr val="FF0000"/>
              </a:solidFill>
            </a:endParaRPr>
          </a:p>
          <a:p>
            <a:pPr marL="109728" indent="0" algn="ctr">
              <a:buNone/>
            </a:pPr>
            <a:r>
              <a:rPr lang="en-US" sz="2400" i="1" dirty="0"/>
              <a:t>“So this I say, and affirm together with the Lord, that you walk no longer just as the Gentiles also walk, in the futility of their mind, being darkened in their understanding, excluded from the life of God because of the ignorance that is in them, because of the hardness of their heart; and they, having become callous, have given themselves over to sensuality for the practice of every kind of impurity with greediness.” </a:t>
            </a:r>
            <a:r>
              <a:rPr lang="en-US" sz="2400" b="1" dirty="0">
                <a:solidFill>
                  <a:srgbClr val="FF0000"/>
                </a:solidFill>
              </a:rPr>
              <a:t>(Ephesians 4:17-19)</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5375676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379" y="771758"/>
            <a:ext cx="8686800" cy="1292662"/>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sz="3800" dirty="0"/>
              <a:t>Not According To Feelings or Emotions</a:t>
            </a:r>
          </a:p>
        </p:txBody>
      </p:sp>
      <p:sp>
        <p:nvSpPr>
          <p:cNvPr id="3" name="Content Placeholder 2"/>
          <p:cNvSpPr>
            <a:spLocks noGrp="1"/>
          </p:cNvSpPr>
          <p:nvPr>
            <p:ph idx="1"/>
          </p:nvPr>
        </p:nvSpPr>
        <p:spPr>
          <a:xfrm>
            <a:off x="304800" y="2064420"/>
            <a:ext cx="8534400" cy="4993675"/>
          </a:xfrm>
        </p:spPr>
        <p:txBody>
          <a:bodyPr>
            <a:spAutoFit/>
          </a:bodyPr>
          <a:lstStyle/>
          <a:p>
            <a:r>
              <a:rPr lang="en-US" dirty="0"/>
              <a:t>As we saw with the apostle Paul, feelings can be misguided by a faulty conscience. </a:t>
            </a:r>
          </a:p>
          <a:p>
            <a:pPr marL="109728" indent="0">
              <a:buNone/>
            </a:pPr>
            <a:r>
              <a:rPr lang="en-US" b="1" dirty="0">
                <a:solidFill>
                  <a:srgbClr val="FF0000"/>
                </a:solidFill>
              </a:rPr>
              <a:t>(Acts 23:1; 1 Corinthians 15:9; Galatians 1:13)</a:t>
            </a:r>
          </a:p>
          <a:p>
            <a:pPr lvl="0">
              <a:buClr>
                <a:srgbClr val="A5AB81"/>
              </a:buClr>
            </a:pPr>
            <a:endParaRPr lang="en-US" dirty="0">
              <a:solidFill>
                <a:prstClr val="black"/>
              </a:solidFill>
            </a:endParaRPr>
          </a:p>
          <a:p>
            <a:pPr lvl="0">
              <a:buClr>
                <a:srgbClr val="A5AB81"/>
              </a:buClr>
            </a:pPr>
            <a:r>
              <a:rPr lang="en-US" dirty="0">
                <a:solidFill>
                  <a:prstClr val="black"/>
                </a:solidFill>
              </a:rPr>
              <a:t>We cannot trust our own hearts.</a:t>
            </a:r>
          </a:p>
          <a:p>
            <a:pPr marL="109728" lvl="0" indent="0" algn="ctr">
              <a:buClr>
                <a:srgbClr val="A5AB81"/>
              </a:buClr>
              <a:buNone/>
            </a:pPr>
            <a:r>
              <a:rPr lang="en-US" i="1" dirty="0">
                <a:solidFill>
                  <a:prstClr val="black"/>
                </a:solidFill>
              </a:rPr>
              <a:t>“The heart is more deceitful than all else and is desperately sick; Who can understand it? I, the </a:t>
            </a:r>
            <a:r>
              <a:rPr lang="en-US" i="1" cap="small" dirty="0">
                <a:solidFill>
                  <a:prstClr val="black"/>
                </a:solidFill>
              </a:rPr>
              <a:t>Lord</a:t>
            </a:r>
            <a:r>
              <a:rPr lang="en-US" i="1" dirty="0">
                <a:solidFill>
                  <a:prstClr val="black"/>
                </a:solidFill>
              </a:rPr>
              <a:t>, search the heart, I test the mind, even to give to each man according to his ways, according to the results of his deeds.” </a:t>
            </a:r>
            <a:r>
              <a:rPr lang="en-US" b="1" dirty="0">
                <a:solidFill>
                  <a:srgbClr val="FF0000"/>
                </a:solidFill>
              </a:rPr>
              <a:t>(Jeremiah 17:9-10)</a:t>
            </a:r>
          </a:p>
          <a:p>
            <a:pPr marL="411480" lvl="1" indent="0">
              <a:buNone/>
            </a:pPr>
            <a:endParaRPr lang="en-US" dirty="0">
              <a:solidFill>
                <a:schemeClr val="tx1"/>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1124366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454568"/>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What Is In Us</a:t>
            </a:r>
          </a:p>
        </p:txBody>
      </p:sp>
      <p:sp>
        <p:nvSpPr>
          <p:cNvPr id="3" name="Content Placeholder 2"/>
          <p:cNvSpPr>
            <a:spLocks noGrp="1"/>
          </p:cNvSpPr>
          <p:nvPr>
            <p:ph idx="1"/>
          </p:nvPr>
        </p:nvSpPr>
        <p:spPr>
          <a:xfrm>
            <a:off x="353503" y="2013754"/>
            <a:ext cx="8458200" cy="4308872"/>
          </a:xfrm>
        </p:spPr>
        <p:txBody>
          <a:bodyPr>
            <a:spAutoFit/>
          </a:bodyPr>
          <a:lstStyle/>
          <a:p>
            <a:r>
              <a:rPr lang="en-US" sz="2400" dirty="0"/>
              <a:t>Many think Truth is in them.</a:t>
            </a:r>
          </a:p>
          <a:p>
            <a:r>
              <a:rPr lang="en-US" sz="2400" dirty="0"/>
              <a:t>God’s </a:t>
            </a:r>
            <a:r>
              <a:rPr lang="en-US" sz="2400" i="1" dirty="0"/>
              <a:t>“… </a:t>
            </a:r>
            <a:r>
              <a:rPr lang="en-US" sz="2400" b="1" i="1" dirty="0"/>
              <a:t>word is truth</a:t>
            </a:r>
            <a:r>
              <a:rPr lang="en-US" sz="2400" i="1" dirty="0"/>
              <a:t>.” </a:t>
            </a:r>
            <a:r>
              <a:rPr lang="en-US" sz="2400" b="1" dirty="0">
                <a:solidFill>
                  <a:srgbClr val="FF0000"/>
                </a:solidFill>
              </a:rPr>
              <a:t>(John 17:17)</a:t>
            </a:r>
          </a:p>
          <a:p>
            <a:r>
              <a:rPr lang="en-US" sz="2400" dirty="0"/>
              <a:t>Truth is </a:t>
            </a:r>
            <a:r>
              <a:rPr lang="en-US" sz="2400" u="sng" dirty="0"/>
              <a:t>learned</a:t>
            </a:r>
            <a:r>
              <a:rPr lang="en-US" sz="2400" dirty="0"/>
              <a:t>, not in-born.</a:t>
            </a:r>
          </a:p>
          <a:p>
            <a:pPr marL="109728" indent="0" algn="ctr">
              <a:buNone/>
            </a:pPr>
            <a:r>
              <a:rPr lang="en-US" sz="2400" i="1" dirty="0"/>
              <a:t>“It is written in the prophets, ‘</a:t>
            </a:r>
            <a:r>
              <a:rPr lang="en-US" sz="2400" i="1" cap="small" dirty="0"/>
              <a:t>And they shall all be taught of God</a:t>
            </a:r>
            <a:r>
              <a:rPr lang="en-US" sz="2400" i="1" dirty="0"/>
              <a:t>.’ Everyone who has heard and learned from the Father, comes to Me.” </a:t>
            </a:r>
            <a:r>
              <a:rPr lang="en-US" sz="2400" b="1" dirty="0">
                <a:solidFill>
                  <a:srgbClr val="FF0000"/>
                </a:solidFill>
              </a:rPr>
              <a:t>(John 6:45)</a:t>
            </a:r>
            <a:r>
              <a:rPr lang="en-US" sz="2400" dirty="0"/>
              <a:t> </a:t>
            </a:r>
          </a:p>
          <a:p>
            <a:pPr marL="109728" indent="0" algn="ctr">
              <a:buNone/>
            </a:pPr>
            <a:r>
              <a:rPr lang="en-US" sz="2400" i="1" dirty="0"/>
              <a:t>“For I would have you know, brethren, that the gospel which was preached by me is not according to man. For I neither received it from man, nor was I taught it, but I received it through a revelation of Jesus Christ.”</a:t>
            </a:r>
            <a:br>
              <a:rPr lang="en-US" sz="2400" i="1" dirty="0"/>
            </a:br>
            <a:r>
              <a:rPr lang="en-US" sz="2400" b="1" dirty="0">
                <a:solidFill>
                  <a:srgbClr val="FF0000"/>
                </a:solidFill>
              </a:rPr>
              <a:t>(Galatians 1:11-12)</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35013497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454568"/>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What Is In Us</a:t>
            </a:r>
          </a:p>
        </p:txBody>
      </p:sp>
      <p:sp>
        <p:nvSpPr>
          <p:cNvPr id="3" name="Content Placeholder 2"/>
          <p:cNvSpPr>
            <a:spLocks noGrp="1"/>
          </p:cNvSpPr>
          <p:nvPr>
            <p:ph idx="1"/>
          </p:nvPr>
        </p:nvSpPr>
        <p:spPr>
          <a:xfrm>
            <a:off x="457200" y="1778007"/>
            <a:ext cx="8458200" cy="5009064"/>
          </a:xfrm>
        </p:spPr>
        <p:txBody>
          <a:bodyPr>
            <a:spAutoFit/>
          </a:bodyPr>
          <a:lstStyle/>
          <a:p>
            <a:r>
              <a:rPr lang="en-US" sz="2400" dirty="0"/>
              <a:t>The words of Jeremiah are the truth.</a:t>
            </a:r>
          </a:p>
          <a:p>
            <a:pPr marL="109728" indent="0" algn="ctr">
              <a:buNone/>
            </a:pPr>
            <a:r>
              <a:rPr lang="en-US" sz="2400" i="1" dirty="0"/>
              <a:t>“I know, O Lord, that a man’s way is not in himself, nor is it in a man who walks to direct his steps.” </a:t>
            </a:r>
            <a:br>
              <a:rPr lang="en-US" sz="2400" i="1" dirty="0"/>
            </a:br>
            <a:r>
              <a:rPr lang="en-US" sz="2400" b="1" dirty="0">
                <a:solidFill>
                  <a:srgbClr val="FF0000"/>
                </a:solidFill>
              </a:rPr>
              <a:t>(Jeremiah 10:23)</a:t>
            </a:r>
          </a:p>
          <a:p>
            <a:r>
              <a:rPr lang="en-US" sz="2400" dirty="0"/>
              <a:t>The truth is in Jesus.</a:t>
            </a:r>
          </a:p>
          <a:p>
            <a:pPr marL="109728" indent="0" algn="ctr">
              <a:buNone/>
            </a:pPr>
            <a:r>
              <a:rPr lang="en-US" sz="2400" i="1" dirty="0"/>
              <a:t>“… if indeed you have heard Him and have been taught in Him, just as </a:t>
            </a:r>
            <a:r>
              <a:rPr lang="en-US" sz="2400" b="1" i="1" dirty="0"/>
              <a:t>truth is in Jesus</a:t>
            </a:r>
            <a:r>
              <a:rPr lang="en-US" sz="2400" i="1" dirty="0"/>
              <a:t>, that, in reference to your former manner of life, you lay aside the old self, which is being corrupted in accordance with the lusts of deceit, and that you be renewed in the spirit of your mind, and put on the new self, which in the likeness of God has been created in righteousness and holiness of the truth.” </a:t>
            </a:r>
            <a:br>
              <a:rPr lang="en-US" sz="2400" i="1" dirty="0"/>
            </a:br>
            <a:r>
              <a:rPr lang="en-US" sz="2400" b="1" dirty="0">
                <a:solidFill>
                  <a:srgbClr val="FF0000"/>
                </a:solidFill>
              </a:rPr>
              <a:t>(Ephesians 4:21-24)</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41338204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630" y="453958"/>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Man’s Traditions</a:t>
            </a:r>
          </a:p>
        </p:txBody>
      </p:sp>
      <p:sp>
        <p:nvSpPr>
          <p:cNvPr id="3" name="Content Placeholder 2"/>
          <p:cNvSpPr>
            <a:spLocks noGrp="1"/>
          </p:cNvSpPr>
          <p:nvPr>
            <p:ph idx="1"/>
          </p:nvPr>
        </p:nvSpPr>
        <p:spPr>
          <a:xfrm>
            <a:off x="362930" y="1833561"/>
            <a:ext cx="8458200" cy="4516621"/>
          </a:xfrm>
        </p:spPr>
        <p:txBody>
          <a:bodyPr>
            <a:spAutoFit/>
          </a:bodyPr>
          <a:lstStyle/>
          <a:p>
            <a:r>
              <a:rPr lang="en-US" dirty="0"/>
              <a:t>Many do what was done by generations before.</a:t>
            </a:r>
          </a:p>
          <a:p>
            <a:endParaRPr lang="en-US" dirty="0"/>
          </a:p>
          <a:p>
            <a:r>
              <a:rPr lang="en-US" dirty="0"/>
              <a:t>Paul followed the traditions of his fathers.</a:t>
            </a:r>
          </a:p>
          <a:p>
            <a:pPr marL="109728" indent="0" algn="ctr">
              <a:buNone/>
            </a:pPr>
            <a:r>
              <a:rPr lang="en-US" i="1" dirty="0"/>
              <a:t>“For you have heard of my former manner of life in Judaism, how I used to persecute the church of God beyond measure and tried to destroy it; and I was advancing in Judaism beyond many of my contemporaries among my countrymen, being more extremely zealous for my ancestral traditions.”</a:t>
            </a:r>
            <a:r>
              <a:rPr lang="en-US" dirty="0"/>
              <a:t> </a:t>
            </a:r>
            <a:r>
              <a:rPr lang="en-US" b="1" dirty="0">
                <a:solidFill>
                  <a:srgbClr val="FF0000"/>
                </a:solidFill>
              </a:rPr>
              <a:t>(Galatians 1:13-14)</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12160472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2043"/>
            <a:ext cx="8229600" cy="707886"/>
          </a:xfrm>
        </p:spPr>
        <p:txBody>
          <a:bodyPr>
            <a:spAutoFit/>
          </a:bodyPr>
          <a:lstStyle/>
          <a:p>
            <a:r>
              <a:rPr lang="en-US" dirty="0"/>
              <a:t>1 Corinthians 15:1-4</a:t>
            </a:r>
          </a:p>
        </p:txBody>
      </p:sp>
      <p:sp>
        <p:nvSpPr>
          <p:cNvPr id="3" name="Content Placeholder 2"/>
          <p:cNvSpPr>
            <a:spLocks noGrp="1"/>
          </p:cNvSpPr>
          <p:nvPr>
            <p:ph idx="1"/>
          </p:nvPr>
        </p:nvSpPr>
        <p:spPr>
          <a:xfrm>
            <a:off x="103695" y="1610185"/>
            <a:ext cx="8927183" cy="5170646"/>
          </a:xfrm>
        </p:spPr>
        <p:txBody>
          <a:bodyPr wrap="square">
            <a:spAutoFit/>
          </a:bodyPr>
          <a:lstStyle/>
          <a:p>
            <a:pPr marL="109728" indent="0" algn="ctr">
              <a:spcBef>
                <a:spcPts val="0"/>
              </a:spcBef>
              <a:buNone/>
            </a:pPr>
            <a:r>
              <a:rPr lang="en-US" sz="3000" i="1" dirty="0"/>
              <a:t>“</a:t>
            </a:r>
            <a:r>
              <a:rPr lang="en-US" sz="3000" b="1" i="1" dirty="0"/>
              <a:t>Now I make known to you, brethren, the gospel which I preached to you, which also you received, in which also you stand, by which also you are saved, if you hold fast the word which I preached to you, unless you believed in vain. For I delivered to you as of first importance what I also received, that Christ died for our sins </a:t>
            </a:r>
            <a:r>
              <a:rPr lang="en-US" sz="3000" b="1" i="1" dirty="0">
                <a:solidFill>
                  <a:srgbClr val="FF0000"/>
                </a:solidFill>
              </a:rPr>
              <a:t>according to the Scriptures</a:t>
            </a:r>
            <a:r>
              <a:rPr lang="en-US" sz="3000" b="1" i="1" dirty="0"/>
              <a:t>, and that He was buried, and that He was raised on the third day </a:t>
            </a:r>
            <a:r>
              <a:rPr lang="en-US" sz="3000" b="1" i="1" dirty="0">
                <a:solidFill>
                  <a:srgbClr val="FF0000"/>
                </a:solidFill>
              </a:rPr>
              <a:t>according to the Scriptures</a:t>
            </a:r>
            <a:r>
              <a:rPr lang="en-US" sz="3000" i="1" dirty="0">
                <a:solidFill>
                  <a:srgbClr val="FF0000"/>
                </a:solidFill>
              </a:rPr>
              <a:t> </a:t>
            </a:r>
            <a:r>
              <a:rPr lang="en-US" sz="3000" i="1" dirty="0"/>
              <a:t>…”</a:t>
            </a:r>
            <a:endParaRPr lang="en-US" sz="3000" i="1" dirty="0">
              <a:solidFill>
                <a:srgbClr val="FF0000"/>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5500979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630" y="453958"/>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Man’s Traditions</a:t>
            </a:r>
          </a:p>
        </p:txBody>
      </p:sp>
      <p:sp>
        <p:nvSpPr>
          <p:cNvPr id="3" name="Content Placeholder 2"/>
          <p:cNvSpPr>
            <a:spLocks noGrp="1"/>
          </p:cNvSpPr>
          <p:nvPr>
            <p:ph idx="1"/>
          </p:nvPr>
        </p:nvSpPr>
        <p:spPr>
          <a:xfrm>
            <a:off x="362930" y="1833561"/>
            <a:ext cx="8458200" cy="4439677"/>
          </a:xfrm>
        </p:spPr>
        <p:txBody>
          <a:bodyPr>
            <a:spAutoFit/>
          </a:bodyPr>
          <a:lstStyle/>
          <a:p>
            <a:r>
              <a:rPr lang="en-US" dirty="0"/>
              <a:t>The Pharisees nullified God’s commands by following their traditions, and Christ declared their worship to be in vain.</a:t>
            </a:r>
          </a:p>
          <a:p>
            <a:pPr marL="109728" indent="0" algn="ctr">
              <a:buNone/>
            </a:pPr>
            <a:r>
              <a:rPr lang="en-US" i="1" dirty="0"/>
              <a:t>“And by this you invalidated the word of God for the sake of your tradition. You hypocrites, rightly did Isaiah prophesy of you: ‘</a:t>
            </a:r>
            <a:r>
              <a:rPr lang="en-US" i="1" cap="small" dirty="0"/>
              <a:t>This people honors Me with their lips, but their heart is far away from Me. But in vain do they worship Me, teaching as doctrines the precepts of men</a:t>
            </a:r>
            <a:r>
              <a:rPr lang="en-US" i="1" dirty="0"/>
              <a:t>.’” </a:t>
            </a:r>
            <a:r>
              <a:rPr lang="en-US" b="1" dirty="0">
                <a:solidFill>
                  <a:srgbClr val="FF0000"/>
                </a:solidFill>
              </a:rPr>
              <a:t>(Matthew 15:6b-9)</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15842056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806" y="449459"/>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One’s Parents</a:t>
            </a:r>
          </a:p>
        </p:txBody>
      </p:sp>
      <p:sp>
        <p:nvSpPr>
          <p:cNvPr id="3" name="Content Placeholder 2"/>
          <p:cNvSpPr>
            <a:spLocks noGrp="1"/>
          </p:cNvSpPr>
          <p:nvPr>
            <p:ph idx="1"/>
          </p:nvPr>
        </p:nvSpPr>
        <p:spPr>
          <a:xfrm>
            <a:off x="172820" y="1728916"/>
            <a:ext cx="8840771" cy="5009064"/>
          </a:xfrm>
        </p:spPr>
        <p:txBody>
          <a:bodyPr wrap="square">
            <a:spAutoFit/>
          </a:bodyPr>
          <a:lstStyle/>
          <a:p>
            <a:r>
              <a:rPr lang="en-US" sz="2400" dirty="0"/>
              <a:t>Many do what parents or relatives did.</a:t>
            </a:r>
          </a:p>
          <a:p>
            <a:r>
              <a:rPr lang="en-US" sz="2400" dirty="0"/>
              <a:t>Some will compromise truth because of the circumstances of family members.</a:t>
            </a:r>
          </a:p>
          <a:p>
            <a:pPr marL="411480" lvl="1" indent="0">
              <a:buNone/>
            </a:pPr>
            <a:r>
              <a:rPr lang="en-US" sz="2400" dirty="0">
                <a:solidFill>
                  <a:srgbClr val="FF0000"/>
                </a:solidFill>
              </a:rPr>
              <a:t>Adulterous marriages, homosexuality, drunkenness, &amp; other sins are often accepted when it involves friends or family.</a:t>
            </a:r>
          </a:p>
          <a:p>
            <a:pPr marL="109728" indent="0" algn="ctr">
              <a:buNone/>
            </a:pPr>
            <a:r>
              <a:rPr lang="en-US" sz="2400" i="1" dirty="0"/>
              <a:t>“Or do you not know that the unrighteous will not inherit the kingdom of God? Do not be deceived; neither fornicators, nor idolaters, nor adulterers, nor effeminate, nor homosexuals, nor thieves, nor the covetous, nor drunkards, nor revilers, nor swindlers, will inherit the kingdom of God. Such were some of you; but you were washed, but you were sanctified, but you were justified in the name of the Lord Jesus Christ and in the Spirit of our God.” </a:t>
            </a:r>
            <a:r>
              <a:rPr lang="en-US" sz="2400" b="1" dirty="0">
                <a:solidFill>
                  <a:srgbClr val="FF0000"/>
                </a:solidFill>
              </a:rPr>
              <a:t>(1 Corinthians 6:9-11)</a:t>
            </a:r>
            <a:endParaRPr lang="en-US" sz="2400" b="1" i="1" dirty="0">
              <a:solidFill>
                <a:srgbClr val="FF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41383502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806" y="449459"/>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One’s Parents</a:t>
            </a:r>
          </a:p>
        </p:txBody>
      </p:sp>
      <p:sp>
        <p:nvSpPr>
          <p:cNvPr id="3" name="Content Placeholder 2"/>
          <p:cNvSpPr>
            <a:spLocks noGrp="1"/>
          </p:cNvSpPr>
          <p:nvPr>
            <p:ph idx="1"/>
          </p:nvPr>
        </p:nvSpPr>
        <p:spPr>
          <a:xfrm>
            <a:off x="172820" y="1728916"/>
            <a:ext cx="8840771" cy="4970591"/>
          </a:xfrm>
        </p:spPr>
        <p:txBody>
          <a:bodyPr wrap="square">
            <a:spAutoFit/>
          </a:bodyPr>
          <a:lstStyle/>
          <a:p>
            <a:r>
              <a:rPr lang="en-US" sz="2400" dirty="0"/>
              <a:t>Jesus warned …</a:t>
            </a:r>
          </a:p>
          <a:p>
            <a:pPr marL="109728" indent="0" algn="ctr">
              <a:buNone/>
            </a:pPr>
            <a:r>
              <a:rPr lang="en-US" sz="2400" i="1" dirty="0"/>
              <a:t>“Do not think that I came to bring peace on the earth; I did not come to bring peace, but a sword. For I came to </a:t>
            </a:r>
            <a:r>
              <a:rPr lang="en-US" sz="2400" i="1" cap="small" dirty="0"/>
              <a:t>set a man against his father, and a daughter against her mother, and a daughter-in-law against her mother-in-law; </a:t>
            </a:r>
            <a:r>
              <a:rPr lang="en-US" sz="2400" i="1" dirty="0"/>
              <a:t>and</a:t>
            </a:r>
            <a:r>
              <a:rPr lang="en-US" sz="2400" i="1" cap="small" dirty="0"/>
              <a:t> a man’s enemies will be the members of his household</a:t>
            </a:r>
            <a:r>
              <a:rPr lang="en-US" sz="2400" i="1" dirty="0"/>
              <a:t>. He who loves father or mother more than Me is not worthy of Me; and he who loves son or daughter more than Me is not worthy of Me.”</a:t>
            </a:r>
            <a:r>
              <a:rPr lang="en-US" sz="2400" dirty="0"/>
              <a:t> </a:t>
            </a:r>
            <a:r>
              <a:rPr lang="en-US" sz="2400" b="1" dirty="0">
                <a:solidFill>
                  <a:srgbClr val="FF0000"/>
                </a:solidFill>
              </a:rPr>
              <a:t>(Matthew 10:34-37)</a:t>
            </a:r>
            <a:endParaRPr lang="en-US" sz="2400" b="1" i="1" dirty="0">
              <a:solidFill>
                <a:srgbClr val="FF0000"/>
              </a:solidFill>
            </a:endParaRPr>
          </a:p>
          <a:p>
            <a:pPr marL="109728" indent="0" algn="ctr">
              <a:buNone/>
            </a:pPr>
            <a:r>
              <a:rPr lang="en-US" sz="2400" i="1" dirty="0"/>
              <a:t>“If anyone comes to Me, and does not hate his own father and mother and wife and children and brothers and sisters, yes, and even his own life, he cannot be My disciple.” </a:t>
            </a:r>
            <a:br>
              <a:rPr lang="en-US" sz="2400" i="1" dirty="0"/>
            </a:br>
            <a:r>
              <a:rPr lang="en-US" sz="2400" b="1" dirty="0">
                <a:solidFill>
                  <a:srgbClr val="FF0000"/>
                </a:solidFill>
              </a:rPr>
              <a:t>(Luke 14:26)</a:t>
            </a:r>
            <a:endParaRPr lang="en-US" sz="2400" b="1" i="1" dirty="0">
              <a:solidFill>
                <a:srgbClr val="FF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34122997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379" y="455653"/>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What Men Say</a:t>
            </a:r>
          </a:p>
        </p:txBody>
      </p:sp>
      <p:sp>
        <p:nvSpPr>
          <p:cNvPr id="3" name="Content Placeholder 2"/>
          <p:cNvSpPr>
            <a:spLocks noGrp="1"/>
          </p:cNvSpPr>
          <p:nvPr>
            <p:ph idx="1"/>
          </p:nvPr>
        </p:nvSpPr>
        <p:spPr>
          <a:xfrm>
            <a:off x="113122" y="1840683"/>
            <a:ext cx="8878478" cy="4893647"/>
          </a:xfrm>
        </p:spPr>
        <p:txBody>
          <a:bodyPr wrap="square">
            <a:spAutoFit/>
          </a:bodyPr>
          <a:lstStyle/>
          <a:p>
            <a:pPr>
              <a:spcBef>
                <a:spcPts val="0"/>
              </a:spcBef>
            </a:pPr>
            <a:r>
              <a:rPr lang="en-US" sz="2400" dirty="0"/>
              <a:t>Opinions of men are regarded as authority by most people. But we must look to the Source above for authority.</a:t>
            </a:r>
          </a:p>
          <a:p>
            <a:pPr>
              <a:spcBef>
                <a:spcPts val="0"/>
              </a:spcBef>
            </a:pPr>
            <a:endParaRPr lang="en-US" sz="2400" dirty="0"/>
          </a:p>
          <a:p>
            <a:pPr marL="109728" indent="0" algn="ctr">
              <a:spcBef>
                <a:spcPts val="0"/>
              </a:spcBef>
              <a:buNone/>
            </a:pPr>
            <a:r>
              <a:rPr lang="en-US" sz="2400" i="1" dirty="0"/>
              <a:t>“Thus says the Lord, ‘Let not a wise man boast of his wisdom, and let not the mighty man boast of his might, let not a rich man boast of his riches; but let him who boasts boast of this, that he understands and knows Me, that I am the Lord who exercises lovingkindness, justice and righteousness on earth; for I delight in these things,’ declares the Lord.” </a:t>
            </a:r>
            <a:br>
              <a:rPr lang="en-US" sz="2400" i="1" dirty="0"/>
            </a:br>
            <a:r>
              <a:rPr lang="en-US" sz="2400" b="1" dirty="0">
                <a:solidFill>
                  <a:srgbClr val="FF0000"/>
                </a:solidFill>
              </a:rPr>
              <a:t>(Jeremiah 9:23-24)</a:t>
            </a:r>
          </a:p>
          <a:p>
            <a:pPr marL="109728" indent="0" algn="ctr">
              <a:spcBef>
                <a:spcPts val="0"/>
              </a:spcBef>
              <a:buNone/>
            </a:pPr>
            <a:r>
              <a:rPr lang="en-US" sz="2400" i="1" dirty="0"/>
              <a:t>“And Jesus came up and spoke to them, saying, ‘All authority has been given to Me in heaven and on earth.’”</a:t>
            </a:r>
            <a:br>
              <a:rPr lang="en-US" sz="2400" i="1" dirty="0"/>
            </a:br>
            <a:r>
              <a:rPr lang="en-US" sz="2400" b="1" dirty="0">
                <a:solidFill>
                  <a:srgbClr val="FF0000"/>
                </a:solidFill>
              </a:rPr>
              <a:t>(Matthew 28:18) </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5628139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379" y="455653"/>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What Men Say</a:t>
            </a:r>
          </a:p>
        </p:txBody>
      </p:sp>
      <p:sp>
        <p:nvSpPr>
          <p:cNvPr id="3" name="Content Placeholder 2"/>
          <p:cNvSpPr>
            <a:spLocks noGrp="1"/>
          </p:cNvSpPr>
          <p:nvPr>
            <p:ph idx="1"/>
          </p:nvPr>
        </p:nvSpPr>
        <p:spPr>
          <a:xfrm>
            <a:off x="113122" y="1840683"/>
            <a:ext cx="8878478" cy="4093428"/>
          </a:xfrm>
        </p:spPr>
        <p:txBody>
          <a:bodyPr wrap="square">
            <a:spAutoFit/>
          </a:bodyPr>
          <a:lstStyle/>
          <a:p>
            <a:pPr>
              <a:spcBef>
                <a:spcPts val="0"/>
              </a:spcBef>
            </a:pPr>
            <a:r>
              <a:rPr lang="en-US" sz="2600" dirty="0"/>
              <a:t>Not according to what …</a:t>
            </a:r>
          </a:p>
          <a:p>
            <a:pPr lvl="1">
              <a:spcBef>
                <a:spcPts val="0"/>
              </a:spcBef>
            </a:pPr>
            <a:r>
              <a:rPr lang="en-US" i="1" dirty="0">
                <a:solidFill>
                  <a:srgbClr val="FF0000"/>
                </a:solidFill>
              </a:rPr>
              <a:t>“my preacher said …”</a:t>
            </a:r>
          </a:p>
          <a:p>
            <a:pPr lvl="1">
              <a:spcBef>
                <a:spcPts val="0"/>
              </a:spcBef>
            </a:pPr>
            <a:r>
              <a:rPr lang="en-US" i="1" dirty="0">
                <a:solidFill>
                  <a:srgbClr val="FF0000"/>
                </a:solidFill>
              </a:rPr>
              <a:t>“my pastor said …”</a:t>
            </a:r>
          </a:p>
          <a:p>
            <a:pPr lvl="1">
              <a:spcBef>
                <a:spcPts val="0"/>
              </a:spcBef>
            </a:pPr>
            <a:r>
              <a:rPr lang="en-US" i="1" dirty="0">
                <a:solidFill>
                  <a:srgbClr val="FF0000"/>
                </a:solidFill>
              </a:rPr>
              <a:t>“my priest said …”</a:t>
            </a:r>
          </a:p>
          <a:p>
            <a:pPr lvl="1">
              <a:spcBef>
                <a:spcPts val="0"/>
              </a:spcBef>
            </a:pPr>
            <a:r>
              <a:rPr lang="en-US" i="1" dirty="0">
                <a:solidFill>
                  <a:srgbClr val="FF0000"/>
                </a:solidFill>
              </a:rPr>
              <a:t>“the Holy father said …”</a:t>
            </a:r>
          </a:p>
          <a:p>
            <a:pPr lvl="1">
              <a:spcBef>
                <a:spcPts val="0"/>
              </a:spcBef>
            </a:pPr>
            <a:r>
              <a:rPr lang="en-US" i="1" dirty="0">
                <a:solidFill>
                  <a:srgbClr val="FF0000"/>
                </a:solidFill>
              </a:rPr>
              <a:t>“my spiritual advisor said …”</a:t>
            </a:r>
          </a:p>
          <a:p>
            <a:pPr lvl="1">
              <a:spcBef>
                <a:spcPts val="0"/>
              </a:spcBef>
            </a:pPr>
            <a:r>
              <a:rPr lang="en-US" i="1" dirty="0">
                <a:solidFill>
                  <a:srgbClr val="FF0000"/>
                </a:solidFill>
              </a:rPr>
              <a:t>“my Bible commentary said …”</a:t>
            </a:r>
          </a:p>
          <a:p>
            <a:pPr lvl="1">
              <a:spcBef>
                <a:spcPts val="0"/>
              </a:spcBef>
            </a:pPr>
            <a:r>
              <a:rPr lang="en-US" i="1" dirty="0">
                <a:solidFill>
                  <a:srgbClr val="FF0000"/>
                </a:solidFill>
              </a:rPr>
              <a:t>“other religious books said …”</a:t>
            </a:r>
          </a:p>
          <a:p>
            <a:pPr lvl="1">
              <a:spcBef>
                <a:spcPts val="0"/>
              </a:spcBef>
            </a:pPr>
            <a:r>
              <a:rPr lang="en-US" i="1" dirty="0">
                <a:solidFill>
                  <a:srgbClr val="FF0000"/>
                </a:solidFill>
              </a:rPr>
              <a:t>“my horoscope said …”</a:t>
            </a:r>
          </a:p>
          <a:p>
            <a:pPr lvl="1">
              <a:spcBef>
                <a:spcPts val="0"/>
              </a:spcBef>
            </a:pPr>
            <a:r>
              <a:rPr lang="en-US" i="1" dirty="0">
                <a:solidFill>
                  <a:srgbClr val="FF0000"/>
                </a:solidFill>
              </a:rPr>
              <a:t>“Billy Graham, Joel Osteen, or Max Lucado said …”</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9432161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379" y="455653"/>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What Men Say</a:t>
            </a:r>
          </a:p>
        </p:txBody>
      </p:sp>
      <p:sp>
        <p:nvSpPr>
          <p:cNvPr id="3" name="Content Placeholder 2"/>
          <p:cNvSpPr>
            <a:spLocks noGrp="1"/>
          </p:cNvSpPr>
          <p:nvPr>
            <p:ph idx="1"/>
          </p:nvPr>
        </p:nvSpPr>
        <p:spPr>
          <a:xfrm>
            <a:off x="113122" y="1840683"/>
            <a:ext cx="8878478" cy="4524315"/>
          </a:xfrm>
        </p:spPr>
        <p:txBody>
          <a:bodyPr wrap="square">
            <a:spAutoFit/>
          </a:bodyPr>
          <a:lstStyle/>
          <a:p>
            <a:pPr>
              <a:spcBef>
                <a:spcPts val="0"/>
              </a:spcBef>
            </a:pPr>
            <a:r>
              <a:rPr lang="en-US" sz="2400" dirty="0"/>
              <a:t>The Corinthians were condemned for following men.</a:t>
            </a:r>
          </a:p>
          <a:p>
            <a:pPr>
              <a:spcBef>
                <a:spcPts val="0"/>
              </a:spcBef>
            </a:pPr>
            <a:endParaRPr lang="en-US" sz="2400" dirty="0"/>
          </a:p>
          <a:p>
            <a:pPr marL="109728" indent="0" algn="ctr">
              <a:spcBef>
                <a:spcPts val="0"/>
              </a:spcBef>
              <a:buNone/>
            </a:pPr>
            <a:r>
              <a:rPr lang="en-US" sz="2400" i="1" dirty="0"/>
              <a:t>“Now I exhort you, brethren, by the name of our Lord Jesus Christ, that you all agree and that there be no divisions among you, but that you be made complete in the same mind and in the same judgment. For I have been informed concerning you, my brethren, by Chloe’s people, that there are quarrels among you. Now I mean this, that each one of you is saying, ‘I am of Paul,’ and ‘I of Apollos,’ and ‘I of Cephas,’ and ‘I of Christ.’ Has Christ been divided? Paul was not crucified for you, was he? Or were you baptized in the name of Paul?” </a:t>
            </a:r>
            <a:br>
              <a:rPr lang="en-US" sz="2400" i="1" dirty="0"/>
            </a:br>
            <a:r>
              <a:rPr lang="en-US" sz="2400" b="1" dirty="0">
                <a:solidFill>
                  <a:srgbClr val="FF0000"/>
                </a:solidFill>
              </a:rPr>
              <a:t>(1 Corinthians 1:10-13)</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12985906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379" y="455653"/>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What Men Say</a:t>
            </a:r>
          </a:p>
        </p:txBody>
      </p:sp>
      <p:sp>
        <p:nvSpPr>
          <p:cNvPr id="3" name="Content Placeholder 2"/>
          <p:cNvSpPr>
            <a:spLocks noGrp="1"/>
          </p:cNvSpPr>
          <p:nvPr>
            <p:ph idx="1"/>
          </p:nvPr>
        </p:nvSpPr>
        <p:spPr>
          <a:xfrm>
            <a:off x="113122" y="1840683"/>
            <a:ext cx="8878478" cy="3785652"/>
          </a:xfrm>
        </p:spPr>
        <p:txBody>
          <a:bodyPr wrap="square">
            <a:spAutoFit/>
          </a:bodyPr>
          <a:lstStyle/>
          <a:p>
            <a:pPr>
              <a:spcBef>
                <a:spcPts val="0"/>
              </a:spcBef>
            </a:pPr>
            <a:r>
              <a:rPr lang="en-US" sz="2400" dirty="0"/>
              <a:t>The apostles of Christ preached that we should obey God, not men.</a:t>
            </a:r>
          </a:p>
          <a:p>
            <a:pPr marL="109728" indent="0">
              <a:spcBef>
                <a:spcPts val="0"/>
              </a:spcBef>
              <a:buNone/>
            </a:pPr>
            <a:endParaRPr lang="en-US" sz="2400" dirty="0"/>
          </a:p>
          <a:p>
            <a:pPr marL="109728" indent="0" algn="ctr">
              <a:spcBef>
                <a:spcPts val="0"/>
              </a:spcBef>
              <a:buNone/>
            </a:pPr>
            <a:r>
              <a:rPr lang="en-US" sz="2400" i="1" dirty="0"/>
              <a:t>“But Peter and John answered and said to them, ‘Whether it is right in the sight of God to give heed to you rather than to God, you be the judge, for we cannot stop speaking about what we have seen and heard.’” </a:t>
            </a:r>
            <a:r>
              <a:rPr lang="en-US" sz="2400" b="1" dirty="0">
                <a:solidFill>
                  <a:srgbClr val="FF0000"/>
                </a:solidFill>
              </a:rPr>
              <a:t>(Acts 4:19-20)</a:t>
            </a:r>
          </a:p>
          <a:p>
            <a:pPr marL="109728" indent="0">
              <a:spcBef>
                <a:spcPts val="0"/>
              </a:spcBef>
              <a:buNone/>
            </a:pPr>
            <a:endParaRPr lang="en-US" sz="2400" dirty="0"/>
          </a:p>
          <a:p>
            <a:pPr marL="109728" indent="0" algn="ctr">
              <a:spcBef>
                <a:spcPts val="0"/>
              </a:spcBef>
              <a:buNone/>
            </a:pPr>
            <a:r>
              <a:rPr lang="en-US" sz="2400" i="1" dirty="0"/>
              <a:t>“But Peter and the apostles answered, ‘We must obey God rather than men.’” </a:t>
            </a:r>
            <a:r>
              <a:rPr lang="en-US" sz="2400" b="1" dirty="0">
                <a:solidFill>
                  <a:srgbClr val="FF0000"/>
                </a:solidFill>
              </a:rPr>
              <a:t>(Acts 5:29)</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1072153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660" y="449459"/>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The Majority</a:t>
            </a:r>
          </a:p>
        </p:txBody>
      </p:sp>
      <p:sp>
        <p:nvSpPr>
          <p:cNvPr id="3" name="Content Placeholder 2"/>
          <p:cNvSpPr>
            <a:spLocks noGrp="1"/>
          </p:cNvSpPr>
          <p:nvPr>
            <p:ph idx="1"/>
          </p:nvPr>
        </p:nvSpPr>
        <p:spPr>
          <a:xfrm>
            <a:off x="315795" y="2042033"/>
            <a:ext cx="8534400" cy="4724370"/>
          </a:xfrm>
        </p:spPr>
        <p:txBody>
          <a:bodyPr>
            <a:spAutoFit/>
          </a:bodyPr>
          <a:lstStyle/>
          <a:p>
            <a:r>
              <a:rPr lang="en-US" dirty="0"/>
              <a:t>The majority is usually wrong.</a:t>
            </a:r>
          </a:p>
          <a:p>
            <a:r>
              <a:rPr lang="en-US" dirty="0"/>
              <a:t>The majority perished in the universal flood.</a:t>
            </a:r>
            <a:endParaRPr lang="en-US" dirty="0">
              <a:solidFill>
                <a:srgbClr val="FF0000"/>
              </a:solidFill>
            </a:endParaRPr>
          </a:p>
          <a:p>
            <a:pPr marL="109728" indent="0" algn="ctr">
              <a:buNone/>
            </a:pPr>
            <a:r>
              <a:rPr lang="en-US" sz="2400" i="1" dirty="0"/>
              <a:t>“All flesh that moved on the earth perished, birds and cattle and beasts and every swarming thing that swarms upon the earth, and all mankind; of all that was on the dry land, all in whose nostrils was the breath of the spirit of life, died. Thus He blotted out every living thing that was upon the face of the land, from man to animals to creeping things and to birds of the sky, and they were blotted out from the earth; and </a:t>
            </a:r>
            <a:r>
              <a:rPr lang="en-US" sz="2400" b="1" i="1" dirty="0"/>
              <a:t>only Noah was left, together with those that were with him</a:t>
            </a:r>
            <a:r>
              <a:rPr lang="en-US" sz="2400" i="1" dirty="0"/>
              <a:t> in the ark. The water prevailed upon the earth one hundred and fifty days.”</a:t>
            </a:r>
            <a:r>
              <a:rPr lang="en-US" sz="2400" b="1" dirty="0">
                <a:solidFill>
                  <a:srgbClr val="FF0000"/>
                </a:solidFill>
              </a:rPr>
              <a:t> (Genesis 7:21-24)</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600132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660" y="449459"/>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The Majority</a:t>
            </a:r>
          </a:p>
        </p:txBody>
      </p:sp>
      <p:sp>
        <p:nvSpPr>
          <p:cNvPr id="3" name="Content Placeholder 2"/>
          <p:cNvSpPr>
            <a:spLocks noGrp="1"/>
          </p:cNvSpPr>
          <p:nvPr>
            <p:ph idx="1"/>
          </p:nvPr>
        </p:nvSpPr>
        <p:spPr>
          <a:xfrm>
            <a:off x="315795" y="2042033"/>
            <a:ext cx="8534400" cy="3616375"/>
          </a:xfrm>
        </p:spPr>
        <p:txBody>
          <a:bodyPr>
            <a:spAutoFit/>
          </a:bodyPr>
          <a:lstStyle/>
          <a:p>
            <a:r>
              <a:rPr lang="en-US" dirty="0"/>
              <a:t>The majority will be lost.</a:t>
            </a:r>
          </a:p>
          <a:p>
            <a:endParaRPr lang="en-US" dirty="0"/>
          </a:p>
          <a:p>
            <a:pPr marL="109728" indent="0" algn="ctr">
              <a:buNone/>
            </a:pPr>
            <a:r>
              <a:rPr lang="en-US" i="1" dirty="0"/>
              <a:t>“Enter through the narrow gate; for the gate is wide and the way is broad that leads to destruction, and there are many who enter through it. For the gate is small and the way is narrow that leads to life, and there are few who find it.” </a:t>
            </a:r>
            <a:r>
              <a:rPr lang="en-US" b="1" dirty="0">
                <a:solidFill>
                  <a:srgbClr val="FF0000"/>
                </a:solidFill>
              </a:rPr>
              <a:t>(Matthew 7:13-14)</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2971557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660" y="449459"/>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The Majority</a:t>
            </a:r>
          </a:p>
        </p:txBody>
      </p:sp>
      <p:sp>
        <p:nvSpPr>
          <p:cNvPr id="3" name="Content Placeholder 2"/>
          <p:cNvSpPr>
            <a:spLocks noGrp="1"/>
          </p:cNvSpPr>
          <p:nvPr>
            <p:ph idx="1"/>
          </p:nvPr>
        </p:nvSpPr>
        <p:spPr>
          <a:xfrm>
            <a:off x="315795" y="2042033"/>
            <a:ext cx="8541334" cy="4555093"/>
          </a:xfrm>
        </p:spPr>
        <p:txBody>
          <a:bodyPr wrap="square">
            <a:spAutoFit/>
          </a:bodyPr>
          <a:lstStyle/>
          <a:p>
            <a:r>
              <a:rPr lang="en-US" dirty="0"/>
              <a:t>Don’t be fooled by “majority rule”!</a:t>
            </a:r>
          </a:p>
          <a:p>
            <a:r>
              <a:rPr lang="en-US" dirty="0"/>
              <a:t>God’s people are the remnant …</a:t>
            </a:r>
          </a:p>
          <a:p>
            <a:pPr marL="109728" indent="0" algn="ctr">
              <a:buNone/>
            </a:pPr>
            <a:r>
              <a:rPr lang="en-US" i="1" dirty="0"/>
              <a:t>“In the same way then, there has also come to be at the present time a remnant according to God’s gracious choice.” </a:t>
            </a:r>
            <a:r>
              <a:rPr lang="en-US" b="1" dirty="0">
                <a:solidFill>
                  <a:srgbClr val="FF0000"/>
                </a:solidFill>
              </a:rPr>
              <a:t>(Romans 11:5)</a:t>
            </a:r>
          </a:p>
          <a:p>
            <a:pPr marL="109728" indent="0" algn="ctr">
              <a:buNone/>
            </a:pPr>
            <a:r>
              <a:rPr lang="en-US" dirty="0"/>
              <a:t> </a:t>
            </a:r>
          </a:p>
          <a:p>
            <a:pPr marL="109728" indent="0" algn="ctr">
              <a:buNone/>
            </a:pPr>
            <a:r>
              <a:rPr lang="en-US" i="1" dirty="0"/>
              <a:t>“Isaiah cries out concerning Israel, “</a:t>
            </a:r>
            <a:r>
              <a:rPr lang="en-US" i="1" cap="small" dirty="0"/>
              <a:t>Though the number of the sons of Israel be like the sand of the sea, it is the remnant that will be saved </a:t>
            </a:r>
            <a:r>
              <a:rPr lang="en-US" i="1" dirty="0"/>
              <a:t>…” </a:t>
            </a:r>
            <a:r>
              <a:rPr lang="en-US" b="1" dirty="0">
                <a:solidFill>
                  <a:srgbClr val="FF0000"/>
                </a:solidFill>
              </a:rPr>
              <a:t>(Romans 9:27)</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34397803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700" y="2209800"/>
            <a:ext cx="8770883" cy="4647426"/>
          </a:xfrm>
        </p:spPr>
        <p:txBody>
          <a:bodyPr>
            <a:spAutoFit/>
          </a:bodyPr>
          <a:lstStyle/>
          <a:p>
            <a:r>
              <a:rPr lang="en-US" sz="2600" dirty="0"/>
              <a:t>Paul preached the resurrection of Christ.</a:t>
            </a:r>
          </a:p>
          <a:p>
            <a:r>
              <a:rPr lang="en-US" sz="2600" dirty="0"/>
              <a:t>His resurrection was prophesied in the scriptures.</a:t>
            </a:r>
          </a:p>
          <a:p>
            <a:r>
              <a:rPr lang="en-US" sz="2600" dirty="0"/>
              <a:t>The scriptures are inspired. </a:t>
            </a:r>
          </a:p>
          <a:p>
            <a:pPr lvl="1"/>
            <a:r>
              <a:rPr lang="en-US" dirty="0">
                <a:solidFill>
                  <a:srgbClr val="FF0000"/>
                </a:solidFill>
              </a:rPr>
              <a:t>They are “God Breathed.”</a:t>
            </a:r>
          </a:p>
          <a:p>
            <a:pPr marL="109728" indent="0" algn="ctr">
              <a:buNone/>
            </a:pPr>
            <a:r>
              <a:rPr lang="en-US" sz="2600" b="0" i="1" dirty="0">
                <a:solidFill>
                  <a:srgbClr val="000000"/>
                </a:solidFill>
                <a:effectLst/>
                <a:highlight>
                  <a:srgbClr val="FFFFFF"/>
                </a:highlight>
                <a:latin typeface="system-ui"/>
              </a:rPr>
              <a:t>“… and that from childhood you have known the sacred writings which are able to give you the wisdom that leads to salvation through faith which is in Christ Jesus. </a:t>
            </a:r>
            <a:r>
              <a:rPr lang="en-US" sz="2600" b="1" i="1" dirty="0">
                <a:solidFill>
                  <a:srgbClr val="000000"/>
                </a:solidFill>
                <a:effectLst/>
                <a:highlight>
                  <a:srgbClr val="FFFFFF"/>
                </a:highlight>
                <a:latin typeface="system-ui"/>
              </a:rPr>
              <a:t>All Scripture is inspired by God </a:t>
            </a:r>
            <a:r>
              <a:rPr lang="en-US" sz="2600" b="0" i="1" dirty="0">
                <a:solidFill>
                  <a:srgbClr val="000000"/>
                </a:solidFill>
                <a:effectLst/>
                <a:highlight>
                  <a:srgbClr val="FFFFFF"/>
                </a:highlight>
                <a:latin typeface="system-ui"/>
              </a:rPr>
              <a:t>and profitable for teaching, for reproof, for correction, for training in righteousness; so that the man of God may be adequate, equipped for every good work.”</a:t>
            </a:r>
            <a:r>
              <a:rPr lang="en-US" sz="2600" i="1" dirty="0"/>
              <a:t> </a:t>
            </a:r>
            <a:br>
              <a:rPr lang="en-US" sz="2600" i="1" dirty="0"/>
            </a:br>
            <a:r>
              <a:rPr lang="en-US" sz="2600" b="1" dirty="0">
                <a:solidFill>
                  <a:srgbClr val="FF0000"/>
                </a:solidFill>
              </a:rPr>
              <a:t>(2 Timothy 3:15-17)</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
        <p:nvSpPr>
          <p:cNvPr id="6" name="Title 5">
            <a:extLst>
              <a:ext uri="{FF2B5EF4-FFF2-40B4-BE49-F238E27FC236}">
                <a16:creationId xmlns:a16="http://schemas.microsoft.com/office/drawing/2014/main" id="{3EC3F06E-F7EB-43AC-994F-D9A3FCABA442}"/>
              </a:ext>
            </a:extLst>
          </p:cNvPr>
          <p:cNvSpPr>
            <a:spLocks noGrp="1"/>
          </p:cNvSpPr>
          <p:nvPr>
            <p:ph type="title"/>
          </p:nvPr>
        </p:nvSpPr>
        <p:spPr>
          <a:xfrm>
            <a:off x="457200" y="1322457"/>
            <a:ext cx="8229600" cy="707886"/>
          </a:xfrm>
        </p:spPr>
        <p:txBody>
          <a:bodyPr>
            <a:spAutoFit/>
          </a:bodyPr>
          <a:lstStyle/>
          <a:p>
            <a:r>
              <a:rPr lang="en-US" sz="4000" i="1" dirty="0"/>
              <a:t>“</a:t>
            </a:r>
            <a:r>
              <a:rPr lang="en-US" sz="4000" b="1" i="1" dirty="0"/>
              <a:t>According To The Scriptures</a:t>
            </a:r>
            <a:r>
              <a:rPr lang="en-US" sz="4000" i="1" dirty="0"/>
              <a:t>”</a:t>
            </a:r>
            <a:endParaRPr lang="en-US" dirty="0"/>
          </a:p>
        </p:txBody>
      </p:sp>
    </p:spTree>
    <p:extLst>
      <p:ext uri="{BB962C8B-B14F-4D97-AF65-F5344CB8AC3E}">
        <p14:creationId xmlns:p14="http://schemas.microsoft.com/office/powerpoint/2010/main" val="32021721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35" y="448095"/>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What is Popular</a:t>
            </a:r>
          </a:p>
        </p:txBody>
      </p:sp>
      <p:sp>
        <p:nvSpPr>
          <p:cNvPr id="3" name="Content Placeholder 2"/>
          <p:cNvSpPr>
            <a:spLocks noGrp="1"/>
          </p:cNvSpPr>
          <p:nvPr>
            <p:ph idx="1"/>
          </p:nvPr>
        </p:nvSpPr>
        <p:spPr>
          <a:xfrm>
            <a:off x="103695" y="1938333"/>
            <a:ext cx="8955464" cy="3970318"/>
          </a:xfrm>
        </p:spPr>
        <p:txBody>
          <a:bodyPr wrap="square">
            <a:spAutoFit/>
          </a:bodyPr>
          <a:lstStyle/>
          <a:p>
            <a:pPr>
              <a:spcBef>
                <a:spcPts val="0"/>
              </a:spcBef>
            </a:pPr>
            <a:r>
              <a:rPr lang="en-US" dirty="0"/>
              <a:t>Most people desire to be popular with men.</a:t>
            </a:r>
          </a:p>
          <a:p>
            <a:pPr>
              <a:spcBef>
                <a:spcPts val="0"/>
              </a:spcBef>
            </a:pPr>
            <a:endParaRPr lang="en-US" dirty="0"/>
          </a:p>
          <a:p>
            <a:pPr>
              <a:spcBef>
                <a:spcPts val="0"/>
              </a:spcBef>
            </a:pPr>
            <a:r>
              <a:rPr lang="en-US" dirty="0"/>
              <a:t>Jesus called those who practice religion as an act of self-promotion “hypocrites.”</a:t>
            </a:r>
          </a:p>
          <a:p>
            <a:pPr marL="109728" indent="0" algn="ctr">
              <a:spcBef>
                <a:spcPts val="0"/>
              </a:spcBef>
              <a:buNone/>
            </a:pPr>
            <a:r>
              <a:rPr lang="en-US" i="1" dirty="0"/>
              <a:t>“When you pray, you are not to be like the hypocrites; for they love to stand and pray in the synagogues and on the street corners so that they may be seen by men. Truly I say to you, they have their reward in full.” </a:t>
            </a:r>
            <a:r>
              <a:rPr lang="en-US" b="1" dirty="0">
                <a:solidFill>
                  <a:srgbClr val="FF0000"/>
                </a:solidFill>
              </a:rPr>
              <a:t>(Matthew 6:5)</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18632729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35" y="448095"/>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What is Popular</a:t>
            </a:r>
          </a:p>
        </p:txBody>
      </p:sp>
      <p:sp>
        <p:nvSpPr>
          <p:cNvPr id="3" name="Content Placeholder 2"/>
          <p:cNvSpPr>
            <a:spLocks noGrp="1"/>
          </p:cNvSpPr>
          <p:nvPr>
            <p:ph idx="1"/>
          </p:nvPr>
        </p:nvSpPr>
        <p:spPr>
          <a:xfrm>
            <a:off x="103695" y="1938333"/>
            <a:ext cx="8955464" cy="4924425"/>
          </a:xfrm>
        </p:spPr>
        <p:txBody>
          <a:bodyPr wrap="square">
            <a:spAutoFit/>
          </a:bodyPr>
          <a:lstStyle/>
          <a:p>
            <a:pPr>
              <a:spcBef>
                <a:spcPts val="0"/>
              </a:spcBef>
            </a:pPr>
            <a:r>
              <a:rPr lang="en-US" dirty="0"/>
              <a:t>Scribes and Pharisees loved the praise of men.</a:t>
            </a:r>
          </a:p>
          <a:p>
            <a:pPr marL="109728" indent="0" algn="ctr">
              <a:spcBef>
                <a:spcPts val="0"/>
              </a:spcBef>
              <a:buNone/>
            </a:pPr>
            <a:endParaRPr lang="en-US" sz="2600" i="1" dirty="0"/>
          </a:p>
          <a:p>
            <a:pPr marL="109728" indent="0" algn="ctr">
              <a:spcBef>
                <a:spcPts val="0"/>
              </a:spcBef>
              <a:buNone/>
            </a:pPr>
            <a:r>
              <a:rPr lang="en-US" sz="2600" i="1" dirty="0"/>
              <a:t>“But they do all their deeds to be noticed by men; for they broaden their phylacteries and lengthen the tassels of their garments. They love the place of honor at banquets and the chief seats in the synagogues, and respectful greetings in the market places, and being called Rabbi by men. But do not be called Rabbi; for One is your Teacher, and you are all brothers. Do not call anyone on earth your father; for One is your Father, He who is in heaven. Do not be called leaders; for One is your Leader, that is, Christ.” </a:t>
            </a:r>
            <a:r>
              <a:rPr lang="en-US" sz="2600" b="1" dirty="0">
                <a:solidFill>
                  <a:srgbClr val="FF0000"/>
                </a:solidFill>
              </a:rPr>
              <a:t>(Matthew 23:5-10)</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895176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35" y="448095"/>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What is Popular</a:t>
            </a:r>
          </a:p>
        </p:txBody>
      </p:sp>
      <p:sp>
        <p:nvSpPr>
          <p:cNvPr id="3" name="Content Placeholder 2"/>
          <p:cNvSpPr>
            <a:spLocks noGrp="1"/>
          </p:cNvSpPr>
          <p:nvPr>
            <p:ph idx="1"/>
          </p:nvPr>
        </p:nvSpPr>
        <p:spPr>
          <a:xfrm>
            <a:off x="103695" y="1938333"/>
            <a:ext cx="8955464" cy="4893647"/>
          </a:xfrm>
        </p:spPr>
        <p:txBody>
          <a:bodyPr wrap="square">
            <a:spAutoFit/>
          </a:bodyPr>
          <a:lstStyle/>
          <a:p>
            <a:pPr>
              <a:spcBef>
                <a:spcPts val="0"/>
              </a:spcBef>
            </a:pPr>
            <a:r>
              <a:rPr lang="en-US" sz="2400" dirty="0"/>
              <a:t>Some preachers seek popularity at the expense of the truth.</a:t>
            </a:r>
          </a:p>
          <a:p>
            <a:pPr marL="109728" indent="0" algn="ctr">
              <a:spcBef>
                <a:spcPts val="0"/>
              </a:spcBef>
              <a:buNone/>
            </a:pPr>
            <a:r>
              <a:rPr lang="en-US" sz="2400" i="1" dirty="0"/>
              <a:t>“These are grumblers, finding fault, following after their own lusts; they speak arrogantly, flattering people for the sake of gaining an advantage.”</a:t>
            </a:r>
            <a:br>
              <a:rPr lang="en-US" sz="2400" i="1" dirty="0"/>
            </a:br>
            <a:r>
              <a:rPr lang="en-US" sz="2400" b="1" dirty="0">
                <a:solidFill>
                  <a:srgbClr val="FF0000"/>
                </a:solidFill>
              </a:rPr>
              <a:t>(Jude 16)</a:t>
            </a:r>
          </a:p>
          <a:p>
            <a:pPr>
              <a:spcBef>
                <a:spcPts val="0"/>
              </a:spcBef>
            </a:pPr>
            <a:r>
              <a:rPr lang="en-US" sz="2400" dirty="0"/>
              <a:t>They fail to speak the whole purpose of God.</a:t>
            </a:r>
          </a:p>
          <a:p>
            <a:pPr marL="109728" indent="0" algn="ctr">
              <a:spcBef>
                <a:spcPts val="0"/>
              </a:spcBef>
              <a:buNone/>
            </a:pPr>
            <a:r>
              <a:rPr lang="en-US" sz="2400" i="1" dirty="0"/>
              <a:t>“For I did not shrink from declaring to you the whole purpose of God.” </a:t>
            </a:r>
            <a:r>
              <a:rPr lang="en-US" sz="2400" b="1" dirty="0">
                <a:solidFill>
                  <a:srgbClr val="FF0000"/>
                </a:solidFill>
              </a:rPr>
              <a:t>(Acts 20:27)</a:t>
            </a:r>
            <a:r>
              <a:rPr lang="en-US" sz="2400" b="1" i="1" dirty="0">
                <a:solidFill>
                  <a:srgbClr val="FF0000"/>
                </a:solidFill>
              </a:rPr>
              <a:t> </a:t>
            </a:r>
          </a:p>
          <a:p>
            <a:pPr>
              <a:spcBef>
                <a:spcPts val="0"/>
              </a:spcBef>
            </a:pPr>
            <a:r>
              <a:rPr lang="en-US" sz="2400" dirty="0"/>
              <a:t>They stop short of preaching </a:t>
            </a:r>
            <a:r>
              <a:rPr lang="en-US" sz="2400" u="sng" dirty="0"/>
              <a:t>everything</a:t>
            </a:r>
            <a:r>
              <a:rPr lang="en-US" sz="2400" dirty="0"/>
              <a:t> God has revealed.</a:t>
            </a:r>
          </a:p>
          <a:p>
            <a:pPr marL="109728" indent="0" algn="ctr">
              <a:spcBef>
                <a:spcPts val="0"/>
              </a:spcBef>
              <a:buNone/>
            </a:pPr>
            <a:r>
              <a:rPr lang="en-US" sz="2400" i="1" dirty="0"/>
              <a:t>“… seeing that His divine power has granted to us everything pertaining to life and godliness, through the true knowledge of Him who called us by His own glory and excellence.”</a:t>
            </a:r>
            <a:br>
              <a:rPr lang="en-US" sz="2400" i="1" dirty="0"/>
            </a:br>
            <a:r>
              <a:rPr lang="en-US" sz="2400" b="1" dirty="0">
                <a:solidFill>
                  <a:srgbClr val="FF0000"/>
                </a:solidFill>
              </a:rPr>
              <a:t>(2 Peter 1:3)</a:t>
            </a:r>
            <a:endParaRPr lang="en-US" sz="2400" b="1" i="1" dirty="0">
              <a:solidFill>
                <a:srgbClr val="FF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895955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35" y="448095"/>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What is Popular</a:t>
            </a:r>
          </a:p>
        </p:txBody>
      </p:sp>
      <p:sp>
        <p:nvSpPr>
          <p:cNvPr id="3" name="Content Placeholder 2"/>
          <p:cNvSpPr>
            <a:spLocks noGrp="1"/>
          </p:cNvSpPr>
          <p:nvPr>
            <p:ph idx="1"/>
          </p:nvPr>
        </p:nvSpPr>
        <p:spPr>
          <a:xfrm>
            <a:off x="103695" y="1938333"/>
            <a:ext cx="8955464" cy="4832092"/>
          </a:xfrm>
        </p:spPr>
        <p:txBody>
          <a:bodyPr wrap="square">
            <a:spAutoFit/>
          </a:bodyPr>
          <a:lstStyle/>
          <a:p>
            <a:pPr>
              <a:spcBef>
                <a:spcPts val="0"/>
              </a:spcBef>
            </a:pPr>
            <a:r>
              <a:rPr lang="en-US" dirty="0"/>
              <a:t>Remember Paul’s instructions to Timothy.</a:t>
            </a:r>
          </a:p>
          <a:p>
            <a:pPr marL="109728" indent="0" algn="ctr">
              <a:spcBef>
                <a:spcPts val="0"/>
              </a:spcBef>
              <a:buNone/>
            </a:pPr>
            <a:r>
              <a:rPr lang="en-US" i="1" dirty="0"/>
              <a:t>“… preach the word; be ready in season and out of season; reprove, rebuke, exhort, with great patience and instruction. For the time will come when they will not endure sound doctrine; but wanting to have their ears tickled, they will accumulate for themselves teachers in accordance to their own desires, and will </a:t>
            </a:r>
            <a:r>
              <a:rPr lang="en-US" b="1" i="1" dirty="0"/>
              <a:t>turn away their ears from the truth </a:t>
            </a:r>
            <a:r>
              <a:rPr lang="en-US" i="1" dirty="0"/>
              <a:t>and will turn aside to myths. But you, be sober in all things, endure hardship, do the work of an evangelist, fulfill your ministry.” </a:t>
            </a:r>
            <a:r>
              <a:rPr lang="en-US" b="1" dirty="0">
                <a:solidFill>
                  <a:srgbClr val="FF0000"/>
                </a:solidFill>
              </a:rPr>
              <a:t>(2 Timothy 4:2-5)</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15713395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806" y="449459"/>
            <a:ext cx="86868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According To God’s Word!</a:t>
            </a:r>
          </a:p>
        </p:txBody>
      </p:sp>
      <p:sp>
        <p:nvSpPr>
          <p:cNvPr id="3" name="Content Placeholder 2"/>
          <p:cNvSpPr>
            <a:spLocks noGrp="1"/>
          </p:cNvSpPr>
          <p:nvPr>
            <p:ph idx="1"/>
          </p:nvPr>
        </p:nvSpPr>
        <p:spPr>
          <a:xfrm>
            <a:off x="86659" y="1654304"/>
            <a:ext cx="8970682" cy="5162952"/>
          </a:xfrm>
        </p:spPr>
        <p:txBody>
          <a:bodyPr wrap="square">
            <a:spAutoFit/>
          </a:bodyPr>
          <a:lstStyle/>
          <a:p>
            <a:pPr marL="109728" indent="0" algn="ctr">
              <a:buNone/>
            </a:pPr>
            <a:r>
              <a:rPr lang="en-US" sz="2400" i="1" dirty="0"/>
              <a:t>“Sanctify them in the truth; Your word is truth.” </a:t>
            </a:r>
            <a:br>
              <a:rPr lang="en-US" sz="2400" i="1" dirty="0"/>
            </a:br>
            <a:r>
              <a:rPr lang="en-US" sz="2400" b="1" dirty="0">
                <a:solidFill>
                  <a:srgbClr val="FF0000"/>
                </a:solidFill>
              </a:rPr>
              <a:t>(John 17:17)</a:t>
            </a:r>
          </a:p>
          <a:p>
            <a:pPr marL="109728" indent="0" algn="ctr">
              <a:buNone/>
            </a:pPr>
            <a:r>
              <a:rPr lang="en-US" sz="2400" i="1" dirty="0"/>
              <a:t>The sum of Your word is truth, and every one of Your righteous ordinances is everlasting.” </a:t>
            </a:r>
            <a:r>
              <a:rPr lang="en-US" sz="2400" b="1" dirty="0">
                <a:solidFill>
                  <a:srgbClr val="FF0000"/>
                </a:solidFill>
              </a:rPr>
              <a:t>(Psalm 119:160)</a:t>
            </a:r>
            <a:endParaRPr lang="en-US" sz="2400" b="1" i="1" dirty="0">
              <a:solidFill>
                <a:srgbClr val="FF0000"/>
              </a:solidFill>
            </a:endParaRPr>
          </a:p>
          <a:p>
            <a:r>
              <a:rPr lang="en-US" sz="2400" dirty="0"/>
              <a:t>We must always ask …</a:t>
            </a:r>
          </a:p>
          <a:p>
            <a:pPr marL="109728" indent="0" algn="ctr">
              <a:buNone/>
            </a:pPr>
            <a:r>
              <a:rPr lang="en-US" sz="2400" i="1" dirty="0"/>
              <a:t>“For what does the Scripture say? …” </a:t>
            </a:r>
            <a:r>
              <a:rPr lang="en-US" sz="2400" b="1" dirty="0">
                <a:solidFill>
                  <a:srgbClr val="FF0000"/>
                </a:solidFill>
              </a:rPr>
              <a:t>(Romans 4:3a) </a:t>
            </a:r>
          </a:p>
          <a:p>
            <a:pPr marL="109728" indent="0" algn="ctr">
              <a:buNone/>
            </a:pPr>
            <a:r>
              <a:rPr lang="en-US" sz="2400" i="1" dirty="0"/>
              <a:t>“Whoever speaks, is to do so as one who is speaking the utterances of God …” </a:t>
            </a:r>
            <a:r>
              <a:rPr lang="en-US" sz="2400" b="1" dirty="0">
                <a:solidFill>
                  <a:srgbClr val="FF0000"/>
                </a:solidFill>
              </a:rPr>
              <a:t>(1 Peter 4:11a)</a:t>
            </a:r>
          </a:p>
          <a:p>
            <a:endParaRPr lang="en-US" sz="2400" dirty="0"/>
          </a:p>
          <a:p>
            <a:r>
              <a:rPr lang="en-US" sz="2400" dirty="0"/>
              <a:t>We must appeal to a </a:t>
            </a:r>
            <a:r>
              <a:rPr lang="en-US" sz="2400" i="1" dirty="0"/>
              <a:t>“</a:t>
            </a:r>
            <a:r>
              <a:rPr lang="en-US" sz="2400" b="1" i="1" dirty="0"/>
              <a:t>Thus says the Lord </a:t>
            </a:r>
            <a:r>
              <a:rPr lang="en-US" sz="2400" i="1" dirty="0"/>
              <a:t>…”</a:t>
            </a:r>
          </a:p>
          <a:p>
            <a:pPr marL="109728" indent="0" algn="ctr">
              <a:buNone/>
            </a:pPr>
            <a:r>
              <a:rPr lang="en-US" sz="2400" i="1" dirty="0"/>
              <a:t>“The word which came to Jeremiah from the Lord, saying, ‘</a:t>
            </a:r>
            <a:r>
              <a:rPr lang="en-US" sz="2400" b="1" i="1" dirty="0"/>
              <a:t>Thus says the Lord</a:t>
            </a:r>
            <a:r>
              <a:rPr lang="en-US" sz="2400" i="1" dirty="0"/>
              <a:t>, the God of Israel, “Write all the words which I have spoken to you in a book.”’” </a:t>
            </a:r>
            <a:r>
              <a:rPr lang="en-US" sz="2400" b="1" dirty="0">
                <a:solidFill>
                  <a:srgbClr val="FF0000"/>
                </a:solidFill>
              </a:rPr>
              <a:t>(Jeremiah 30:1-2)</a:t>
            </a:r>
            <a:endParaRPr lang="en-US" sz="2400" b="1" i="1" dirty="0">
              <a:solidFill>
                <a:srgbClr val="FF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39710062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841" y="1772898"/>
            <a:ext cx="8974317" cy="3447098"/>
          </a:xfrm>
        </p:spPr>
        <p:txBody>
          <a:bodyPr wrap="square">
            <a:spAutoFit/>
          </a:bodyPr>
          <a:lstStyle/>
          <a:p>
            <a:pPr>
              <a:spcBef>
                <a:spcPts val="0"/>
              </a:spcBef>
            </a:pPr>
            <a:r>
              <a:rPr lang="en-US" sz="2800" dirty="0"/>
              <a:t>The words of Christ will be the judgment standard.</a:t>
            </a:r>
          </a:p>
          <a:p>
            <a:pPr marL="109728" indent="0" algn="ctr">
              <a:spcBef>
                <a:spcPts val="0"/>
              </a:spcBef>
              <a:buNone/>
            </a:pPr>
            <a:endParaRPr lang="en-US" sz="2800" dirty="0"/>
          </a:p>
          <a:p>
            <a:pPr marL="109728" indent="0" algn="ctr">
              <a:spcBef>
                <a:spcPts val="0"/>
              </a:spcBef>
              <a:buNone/>
            </a:pPr>
            <a:r>
              <a:rPr lang="en-US" sz="2700" i="1" dirty="0"/>
              <a:t>“If anyone hears My sayings and does not keep them, I do not judge him; for I did not come to judge the world, but to save the world. He who rejects Me and does not receive My sayings, has one who judges him; </a:t>
            </a:r>
            <a:r>
              <a:rPr lang="en-US" sz="2700" b="1" i="1" dirty="0"/>
              <a:t>the word I spoke is what will judge him at the last day</a:t>
            </a:r>
            <a:r>
              <a:rPr lang="en-US" sz="2700" i="1" dirty="0"/>
              <a:t>.” </a:t>
            </a:r>
            <a:br>
              <a:rPr lang="en-US" sz="2700" i="1" dirty="0"/>
            </a:br>
            <a:r>
              <a:rPr lang="en-US" sz="2700" b="1" dirty="0">
                <a:solidFill>
                  <a:srgbClr val="FF0000"/>
                </a:solidFill>
              </a:rPr>
              <a:t>(John 12:47-48)</a:t>
            </a:r>
            <a:endParaRPr lang="en-US" sz="2700" b="1" i="1" dirty="0">
              <a:solidFill>
                <a:srgbClr val="FF0000"/>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
        <p:nvSpPr>
          <p:cNvPr id="8" name="Title 1">
            <a:extLst>
              <a:ext uri="{FF2B5EF4-FFF2-40B4-BE49-F238E27FC236}">
                <a16:creationId xmlns:a16="http://schemas.microsoft.com/office/drawing/2014/main" id="{BC18C1BF-DFDB-CEDC-8C39-CDDE900FB9CB}"/>
              </a:ext>
            </a:extLst>
          </p:cNvPr>
          <p:cNvSpPr txBox="1">
            <a:spLocks/>
          </p:cNvSpPr>
          <p:nvPr/>
        </p:nvSpPr>
        <p:spPr>
          <a:xfrm>
            <a:off x="249806" y="449459"/>
            <a:ext cx="8686800" cy="1323439"/>
          </a:xfrm>
          <a:prstGeom prst="rect">
            <a:avLst/>
          </a:prstGeom>
        </p:spPr>
        <p:txBody>
          <a:bodyPr vert="horz" anchor="ctr">
            <a:sp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400"/>
            <a:r>
              <a:rPr lang="en-US" b="1" spc="50" dirty="0">
                <a:ln w="11430"/>
                <a:gradFill>
                  <a:gsLst>
                    <a:gs pos="25000">
                      <a:srgbClr val="DD8047">
                        <a:satMod val="155000"/>
                      </a:srgbClr>
                    </a:gs>
                    <a:gs pos="100000">
                      <a:srgbClr val="DD8047">
                        <a:shade val="45000"/>
                        <a:satMod val="165000"/>
                      </a:srgbClr>
                    </a:gs>
                  </a:gsLst>
                  <a:lin ang="5400000"/>
                </a:gradFill>
                <a:latin typeface="Georgia"/>
              </a:rPr>
              <a:t>Truth is…</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We will be judged by God’s Word.</a:t>
            </a:r>
          </a:p>
        </p:txBody>
      </p:sp>
    </p:spTree>
    <p:extLst>
      <p:ext uri="{BB962C8B-B14F-4D97-AF65-F5344CB8AC3E}">
        <p14:creationId xmlns:p14="http://schemas.microsoft.com/office/powerpoint/2010/main" val="2642088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84093"/>
            <a:ext cx="8991600" cy="718289"/>
          </a:xfrm>
        </p:spPr>
        <p:txBody>
          <a:bodyPr>
            <a:normAutofit fontScale="90000"/>
          </a:bodyPr>
          <a:lstStyle/>
          <a:p>
            <a:r>
              <a:rPr lang="en-US" b="1" dirty="0">
                <a:solidFill>
                  <a:schemeClr val="accent2">
                    <a:lumMod val="75000"/>
                  </a:schemeClr>
                </a:solidFill>
              </a:rPr>
              <a:t>How To Obey The Gospel of Jesus Christ</a:t>
            </a:r>
          </a:p>
        </p:txBody>
      </p:sp>
      <p:sp>
        <p:nvSpPr>
          <p:cNvPr id="3" name="Content Placeholder 2"/>
          <p:cNvSpPr>
            <a:spLocks noGrp="1"/>
          </p:cNvSpPr>
          <p:nvPr>
            <p:ph idx="1"/>
          </p:nvPr>
        </p:nvSpPr>
        <p:spPr>
          <a:xfrm>
            <a:off x="76200" y="1152851"/>
            <a:ext cx="8991600" cy="5579643"/>
          </a:xfrm>
        </p:spPr>
        <p:txBody>
          <a:bodyPr>
            <a:normAutofit/>
          </a:bodyPr>
          <a:lstStyle/>
          <a:p>
            <a:pPr marL="0" lvl="0" indent="0">
              <a:lnSpc>
                <a:spcPct val="90000"/>
              </a:lnSpc>
              <a:buNone/>
            </a:pPr>
            <a:r>
              <a:rPr lang="en-US" altLang="en-US" b="1" dirty="0">
                <a:solidFill>
                  <a:schemeClr val="tx2"/>
                </a:solidFill>
                <a:ea typeface="Verdana" panose="020B0604030504040204" pitchFamily="34" charset="0"/>
              </a:rPr>
              <a:t>Hear the word of God</a:t>
            </a:r>
            <a:br>
              <a:rPr lang="en-US" altLang="en-US" sz="2200" dirty="0">
                <a:solidFill>
                  <a:prstClr val="black">
                    <a:tint val="75000"/>
                  </a:prstClr>
                </a:solidFill>
                <a:ea typeface="Verdana" panose="020B0604030504040204" pitchFamily="34" charset="0"/>
              </a:rPr>
            </a:br>
            <a:r>
              <a:rPr lang="en-US" altLang="en-US" sz="2200" b="1" dirty="0">
                <a:solidFill>
                  <a:srgbClr val="FF0000"/>
                </a:solidFill>
                <a:ea typeface="Verdana" panose="020B0604030504040204" pitchFamily="34" charset="0"/>
              </a:rPr>
              <a:t>(2 Thessalonians 2:14-15; James 1:21)</a:t>
            </a:r>
            <a:br>
              <a:rPr lang="en-US" altLang="en-US" sz="2200" dirty="0">
                <a:solidFill>
                  <a:srgbClr val="C00000"/>
                </a:solidFill>
                <a:ea typeface="Verdana" panose="020B0604030504040204" pitchFamily="34" charset="0"/>
              </a:rPr>
            </a:br>
            <a:endParaRPr lang="en-US" altLang="en-US" sz="1500" dirty="0">
              <a:solidFill>
                <a:srgbClr val="C00000"/>
              </a:solidFill>
              <a:ea typeface="Verdana" panose="020B0604030504040204" pitchFamily="34" charset="0"/>
            </a:endParaRPr>
          </a:p>
          <a:p>
            <a:pPr marL="0" lvl="0" indent="0">
              <a:lnSpc>
                <a:spcPct val="90000"/>
              </a:lnSpc>
              <a:buNone/>
            </a:pPr>
            <a:r>
              <a:rPr lang="en-US" altLang="en-US" b="1" dirty="0">
                <a:solidFill>
                  <a:schemeClr val="tx2"/>
                </a:solidFill>
                <a:ea typeface="Verdana" panose="020B0604030504040204" pitchFamily="34" charset="0"/>
              </a:rPr>
              <a:t>Believe the gospel message</a:t>
            </a:r>
            <a:br>
              <a:rPr lang="en-US" altLang="en-US" sz="2200" dirty="0">
                <a:solidFill>
                  <a:prstClr val="black">
                    <a:tint val="75000"/>
                  </a:prstClr>
                </a:solidFill>
                <a:ea typeface="Verdana" panose="020B0604030504040204" pitchFamily="34" charset="0"/>
              </a:rPr>
            </a:br>
            <a:r>
              <a:rPr lang="en-US" altLang="en-US" sz="2200" b="1" dirty="0">
                <a:solidFill>
                  <a:srgbClr val="FF0000"/>
                </a:solidFill>
                <a:ea typeface="Verdana" panose="020B0604030504040204" pitchFamily="34" charset="0"/>
              </a:rPr>
              <a:t>(Hebrews 11:6; John 8:24)</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b="1" dirty="0">
                <a:solidFill>
                  <a:schemeClr val="tx2"/>
                </a:solidFill>
                <a:ea typeface="Verdana" panose="020B0604030504040204" pitchFamily="34" charset="0"/>
              </a:rPr>
              <a:t>Repent of sins</a:t>
            </a:r>
            <a:br>
              <a:rPr lang="en-US" altLang="en-US" sz="2200" dirty="0">
                <a:solidFill>
                  <a:prstClr val="black">
                    <a:tint val="75000"/>
                  </a:prstClr>
                </a:solidFill>
                <a:ea typeface="Verdana" panose="020B0604030504040204" pitchFamily="34" charset="0"/>
              </a:rPr>
            </a:br>
            <a:r>
              <a:rPr lang="en-US" altLang="en-US" sz="2200" b="1" dirty="0">
                <a:solidFill>
                  <a:srgbClr val="FF0000"/>
                </a:solidFill>
                <a:ea typeface="Verdana" panose="020B0604030504040204" pitchFamily="34" charset="0"/>
              </a:rPr>
              <a:t>(Luke 13:3; Acts 17:30-31)</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b="1" dirty="0">
                <a:solidFill>
                  <a:schemeClr val="tx2"/>
                </a:solidFill>
                <a:ea typeface="Verdana" panose="020B0604030504040204" pitchFamily="34" charset="0"/>
              </a:rPr>
              <a:t>Confess Jesus Christ</a:t>
            </a:r>
            <a:br>
              <a:rPr lang="en-US" altLang="en-US" sz="2200" dirty="0">
                <a:solidFill>
                  <a:prstClr val="black">
                    <a:tint val="75000"/>
                  </a:prstClr>
                </a:solidFill>
                <a:ea typeface="Verdana" panose="020B0604030504040204" pitchFamily="34" charset="0"/>
              </a:rPr>
            </a:br>
            <a:r>
              <a:rPr lang="en-US" altLang="en-US" sz="2200" b="1" dirty="0">
                <a:solidFill>
                  <a:srgbClr val="FF0000"/>
                </a:solidFill>
                <a:ea typeface="Verdana" panose="020B0604030504040204" pitchFamily="34" charset="0"/>
              </a:rPr>
              <a:t>(Romans 10:10; Matthew 10:32-33)</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b="1" dirty="0">
                <a:solidFill>
                  <a:schemeClr val="tx2"/>
                </a:solidFill>
                <a:ea typeface="Verdana" panose="020B0604030504040204" pitchFamily="34" charset="0"/>
              </a:rPr>
              <a:t>Be Baptized for Forgiveness of Sins</a:t>
            </a:r>
            <a:br>
              <a:rPr lang="en-US" altLang="en-US" sz="2200" dirty="0">
                <a:solidFill>
                  <a:prstClr val="black">
                    <a:tint val="75000"/>
                  </a:prstClr>
                </a:solidFill>
                <a:ea typeface="Verdana" panose="020B0604030504040204" pitchFamily="34" charset="0"/>
              </a:rPr>
            </a:br>
            <a:r>
              <a:rPr lang="en-US" altLang="en-US" sz="2200" b="1" dirty="0">
                <a:solidFill>
                  <a:srgbClr val="FF0000"/>
                </a:solidFill>
                <a:ea typeface="Verdana" panose="020B0604030504040204" pitchFamily="34" charset="0"/>
              </a:rPr>
              <a:t>(Mark 16:16; Acts 2:38; Galatians 3:26-27; Romans 6:3-4)</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b="1" dirty="0">
                <a:solidFill>
                  <a:schemeClr val="tx2"/>
                </a:solidFill>
                <a:ea typeface="Verdana" panose="020B0604030504040204" pitchFamily="34" charset="0"/>
              </a:rPr>
              <a:t>Remain Obedient</a:t>
            </a:r>
            <a:br>
              <a:rPr lang="en-US" altLang="en-US" sz="2200" dirty="0">
                <a:solidFill>
                  <a:prstClr val="black">
                    <a:tint val="75000"/>
                  </a:prstClr>
                </a:solidFill>
                <a:ea typeface="Verdana" panose="020B0604030504040204" pitchFamily="34" charset="0"/>
              </a:rPr>
            </a:br>
            <a:r>
              <a:rPr lang="en-US" altLang="en-US" sz="2200" b="1" dirty="0">
                <a:solidFill>
                  <a:srgbClr val="FF0000"/>
                </a:solidFill>
                <a:ea typeface="Verdana" panose="020B0604030504040204" pitchFamily="34" charset="0"/>
              </a:rPr>
              <a:t>(Matthew 7:21; Revelation 2:10; Hebrews 3:12)</a:t>
            </a:r>
          </a:p>
        </p:txBody>
      </p:sp>
    </p:spTree>
    <p:extLst>
      <p:ext uri="{BB962C8B-B14F-4D97-AF65-F5344CB8AC3E}">
        <p14:creationId xmlns:p14="http://schemas.microsoft.com/office/powerpoint/2010/main" val="8059894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700" y="2209800"/>
            <a:ext cx="8770883" cy="4208844"/>
          </a:xfrm>
        </p:spPr>
        <p:txBody>
          <a:bodyPr>
            <a:spAutoFit/>
          </a:bodyPr>
          <a:lstStyle/>
          <a:p>
            <a:r>
              <a:rPr lang="en-US" sz="2600" dirty="0"/>
              <a:t>Therefore, the word of God is Truth.</a:t>
            </a:r>
          </a:p>
          <a:p>
            <a:pPr marL="109728" indent="0" algn="ctr">
              <a:buNone/>
            </a:pPr>
            <a:r>
              <a:rPr lang="en-US" sz="2600" b="0" i="1" dirty="0">
                <a:solidFill>
                  <a:srgbClr val="000000"/>
                </a:solidFill>
                <a:effectLst/>
                <a:highlight>
                  <a:srgbClr val="FFFFFF"/>
                </a:highlight>
                <a:latin typeface="system-ui"/>
              </a:rPr>
              <a:t>“Sanctify them in the truth; Your word is truth.”</a:t>
            </a:r>
            <a:br>
              <a:rPr lang="en-US" sz="2600" b="0" i="1" dirty="0">
                <a:solidFill>
                  <a:srgbClr val="000000"/>
                </a:solidFill>
                <a:effectLst/>
                <a:highlight>
                  <a:srgbClr val="FFFFFF"/>
                </a:highlight>
                <a:latin typeface="system-ui"/>
              </a:rPr>
            </a:br>
            <a:r>
              <a:rPr lang="en-US" sz="2600" b="0" i="0" dirty="0">
                <a:solidFill>
                  <a:srgbClr val="000000"/>
                </a:solidFill>
                <a:effectLst/>
                <a:highlight>
                  <a:srgbClr val="FFFFFF"/>
                </a:highlight>
                <a:latin typeface="system-ui"/>
              </a:rPr>
              <a:t> </a:t>
            </a:r>
            <a:r>
              <a:rPr lang="en-US" sz="2600" b="1" i="0" dirty="0">
                <a:solidFill>
                  <a:srgbClr val="FF0000"/>
                </a:solidFill>
                <a:effectLst/>
                <a:highlight>
                  <a:srgbClr val="FFFFFF"/>
                </a:highlight>
                <a:latin typeface="system-ui"/>
              </a:rPr>
              <a:t>(John 17:17)</a:t>
            </a:r>
            <a:endParaRPr lang="en-US" sz="2600" b="1" dirty="0">
              <a:solidFill>
                <a:srgbClr val="FF0000"/>
              </a:solidFill>
            </a:endParaRPr>
          </a:p>
          <a:p>
            <a:r>
              <a:rPr lang="en-US" sz="2600" dirty="0"/>
              <a:t>Truth then is according to God’s word. There is no other means to determine truth.</a:t>
            </a:r>
          </a:p>
          <a:p>
            <a:pPr marL="109728" indent="0" algn="ctr">
              <a:buNone/>
            </a:pPr>
            <a:r>
              <a:rPr lang="en-US" sz="2600" b="0" i="1" dirty="0">
                <a:solidFill>
                  <a:srgbClr val="000000"/>
                </a:solidFill>
                <a:effectLst/>
                <a:highlight>
                  <a:srgbClr val="FFFFFF"/>
                </a:highlight>
                <a:latin typeface="system-ui"/>
              </a:rPr>
              <a:t>“Therefore Pilate said to Him, ‘So You are a king?’ Jesus answered, ‘You say correctly that I am a king. For this I have been born, and for this I have come into the world, to testify to the truth. </a:t>
            </a:r>
            <a:r>
              <a:rPr lang="en-US" sz="2600" b="1" i="1" dirty="0">
                <a:solidFill>
                  <a:srgbClr val="000000"/>
                </a:solidFill>
                <a:effectLst/>
                <a:highlight>
                  <a:srgbClr val="FFFFFF"/>
                </a:highlight>
                <a:latin typeface="system-ui"/>
              </a:rPr>
              <a:t>Everyone who is of the truth hears My voice</a:t>
            </a:r>
            <a:r>
              <a:rPr lang="en-US" sz="2600" b="0" i="1" dirty="0">
                <a:solidFill>
                  <a:srgbClr val="000000"/>
                </a:solidFill>
                <a:effectLst/>
                <a:highlight>
                  <a:srgbClr val="FFFFFF"/>
                </a:highlight>
                <a:latin typeface="system-ui"/>
              </a:rPr>
              <a:t>.’ Pilate said to Him, ‘What is truth?’” </a:t>
            </a:r>
            <a:r>
              <a:rPr lang="en-US" sz="2600" b="1" i="0" dirty="0">
                <a:solidFill>
                  <a:srgbClr val="FF0000"/>
                </a:solidFill>
                <a:effectLst/>
                <a:highlight>
                  <a:srgbClr val="FFFFFF"/>
                </a:highlight>
                <a:latin typeface="system-ui"/>
              </a:rPr>
              <a:t>(John 18:37-38a)</a:t>
            </a:r>
            <a:endParaRPr lang="en-US" sz="2600" b="1" dirty="0">
              <a:solidFill>
                <a:srgbClr val="FF0000"/>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
        <p:nvSpPr>
          <p:cNvPr id="6" name="Title 5">
            <a:extLst>
              <a:ext uri="{FF2B5EF4-FFF2-40B4-BE49-F238E27FC236}">
                <a16:creationId xmlns:a16="http://schemas.microsoft.com/office/drawing/2014/main" id="{3EC3F06E-F7EB-43AC-994F-D9A3FCABA442}"/>
              </a:ext>
            </a:extLst>
          </p:cNvPr>
          <p:cNvSpPr>
            <a:spLocks noGrp="1"/>
          </p:cNvSpPr>
          <p:nvPr>
            <p:ph type="title"/>
          </p:nvPr>
        </p:nvSpPr>
        <p:spPr>
          <a:xfrm>
            <a:off x="457200" y="1322457"/>
            <a:ext cx="8229600" cy="707886"/>
          </a:xfrm>
        </p:spPr>
        <p:txBody>
          <a:bodyPr>
            <a:spAutoFit/>
          </a:bodyPr>
          <a:lstStyle/>
          <a:p>
            <a:r>
              <a:rPr lang="en-US" sz="4000" i="1" dirty="0"/>
              <a:t>“</a:t>
            </a:r>
            <a:r>
              <a:rPr lang="en-US" sz="4000" b="1" i="1" dirty="0"/>
              <a:t>According To The Scriptures</a:t>
            </a:r>
            <a:r>
              <a:rPr lang="en-US" sz="4000" i="1" dirty="0"/>
              <a:t>”</a:t>
            </a:r>
            <a:endParaRPr lang="en-US" dirty="0"/>
          </a:p>
        </p:txBody>
      </p:sp>
    </p:spTree>
    <p:extLst>
      <p:ext uri="{BB962C8B-B14F-4D97-AF65-F5344CB8AC3E}">
        <p14:creationId xmlns:p14="http://schemas.microsoft.com/office/powerpoint/2010/main" val="37856795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1230"/>
            <a:ext cx="82296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effectLst>
                  <a:outerShdw blurRad="76200" dist="50800" dir="5400000" algn="tl" rotWithShape="0">
                    <a:srgbClr val="000000">
                      <a:alpha val="65000"/>
                    </a:srgbClr>
                  </a:outerShdw>
                </a:effectLst>
                <a:latin typeface="Georgia"/>
              </a:rPr>
            </a:br>
            <a:r>
              <a:rPr lang="en-US" dirty="0"/>
              <a:t>Not According To One’s Conscience</a:t>
            </a:r>
          </a:p>
        </p:txBody>
      </p:sp>
      <p:sp>
        <p:nvSpPr>
          <p:cNvPr id="3" name="Content Placeholder 2"/>
          <p:cNvSpPr>
            <a:spLocks noGrp="1"/>
          </p:cNvSpPr>
          <p:nvPr>
            <p:ph idx="1"/>
          </p:nvPr>
        </p:nvSpPr>
        <p:spPr>
          <a:xfrm>
            <a:off x="23906" y="1655139"/>
            <a:ext cx="9096187" cy="5262979"/>
          </a:xfrm>
        </p:spPr>
        <p:txBody>
          <a:bodyPr wrap="square">
            <a:spAutoFit/>
          </a:bodyPr>
          <a:lstStyle/>
          <a:p>
            <a:pPr>
              <a:spcBef>
                <a:spcPts val="0"/>
              </a:spcBef>
            </a:pPr>
            <a:r>
              <a:rPr lang="en-US" sz="2400" dirty="0"/>
              <a:t>Many appeal to conscience (“Let your conscience be your guide”).</a:t>
            </a:r>
          </a:p>
          <a:p>
            <a:pPr>
              <a:spcBef>
                <a:spcPts val="0"/>
              </a:spcBef>
            </a:pPr>
            <a:r>
              <a:rPr lang="en-US" sz="2400" dirty="0"/>
              <a:t>Conscience is a product of teaching.</a:t>
            </a:r>
          </a:p>
          <a:p>
            <a:pPr>
              <a:spcBef>
                <a:spcPts val="0"/>
              </a:spcBef>
            </a:pPr>
            <a:r>
              <a:rPr lang="en-US" sz="2400" dirty="0"/>
              <a:t>If taught error, one will practice error.</a:t>
            </a:r>
          </a:p>
          <a:p>
            <a:pPr>
              <a:spcBef>
                <a:spcPts val="0"/>
              </a:spcBef>
            </a:pPr>
            <a:r>
              <a:rPr lang="en-US" sz="2400" dirty="0"/>
              <a:t>Saul of Tarsus (Paul) had been mistaught that anyone naming Jesus as the Christ was guilty of blasphemy.</a:t>
            </a:r>
          </a:p>
          <a:p>
            <a:pPr marL="109728" indent="0" algn="ctr">
              <a:spcBef>
                <a:spcPts val="0"/>
              </a:spcBef>
              <a:buNone/>
            </a:pPr>
            <a:r>
              <a:rPr lang="en-US" sz="2400" i="1" dirty="0"/>
              <a:t>“Saul was in hearty agreement with putting him to death. And on that day a great persecution began against the church in Jerusalem, and they were all scattered throughout the regions of Judea and Samaria, except the apostles. Some devout men buried Stephen, and made loud lamentation over him. But Saul began ravaging the church, entering house after house, and dragging off men and women, he would put them in prison.” </a:t>
            </a:r>
            <a:r>
              <a:rPr lang="en-US" sz="2400" b="1" dirty="0">
                <a:solidFill>
                  <a:srgbClr val="FF0000"/>
                </a:solidFill>
              </a:rPr>
              <a:t>(Acts 8:1-3)</a:t>
            </a:r>
          </a:p>
        </p:txBody>
      </p:sp>
      <p:sp>
        <p:nvSpPr>
          <p:cNvPr id="8" name="Slide Number Placeholder 7"/>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7385778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1230"/>
            <a:ext cx="82296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effectLst>
                  <a:outerShdw blurRad="76200" dist="50800" dir="5400000" algn="tl" rotWithShape="0">
                    <a:srgbClr val="000000">
                      <a:alpha val="65000"/>
                    </a:srgbClr>
                  </a:outerShdw>
                </a:effectLst>
                <a:latin typeface="Georgia"/>
              </a:rPr>
            </a:br>
            <a:r>
              <a:rPr lang="en-US" dirty="0"/>
              <a:t>Not According To One’s Conscience</a:t>
            </a:r>
          </a:p>
        </p:txBody>
      </p:sp>
      <p:sp>
        <p:nvSpPr>
          <p:cNvPr id="3" name="Content Placeholder 2"/>
          <p:cNvSpPr>
            <a:spLocks noGrp="1"/>
          </p:cNvSpPr>
          <p:nvPr>
            <p:ph idx="1"/>
          </p:nvPr>
        </p:nvSpPr>
        <p:spPr>
          <a:xfrm>
            <a:off x="128047" y="1774669"/>
            <a:ext cx="8887905" cy="4493538"/>
          </a:xfrm>
        </p:spPr>
        <p:txBody>
          <a:bodyPr wrap="square">
            <a:spAutoFit/>
          </a:bodyPr>
          <a:lstStyle/>
          <a:p>
            <a:pPr marL="109728" indent="0">
              <a:spcBef>
                <a:spcPts val="0"/>
              </a:spcBef>
              <a:buNone/>
            </a:pPr>
            <a:r>
              <a:rPr lang="en-US" sz="2600" dirty="0"/>
              <a:t>Paul described his way of life before becoming a Christian.</a:t>
            </a:r>
          </a:p>
          <a:p>
            <a:pPr marL="109728" indent="0">
              <a:spcBef>
                <a:spcPts val="0"/>
              </a:spcBef>
              <a:buNone/>
            </a:pPr>
            <a:endParaRPr lang="en-US" sz="2600" dirty="0"/>
          </a:p>
          <a:p>
            <a:pPr marL="109728" indent="0" algn="ctr">
              <a:spcBef>
                <a:spcPts val="0"/>
              </a:spcBef>
              <a:buNone/>
            </a:pPr>
            <a:r>
              <a:rPr lang="en-US" sz="2600" i="1" dirty="0"/>
              <a:t>“For you have heard of my former manner of life in Judaism, how I used to persecute the church of God beyond measure and tried to destroy it …” </a:t>
            </a:r>
            <a:br>
              <a:rPr lang="en-US" sz="2600" i="1" dirty="0"/>
            </a:br>
            <a:r>
              <a:rPr lang="en-US" sz="2600" b="1" dirty="0">
                <a:solidFill>
                  <a:srgbClr val="FF0000"/>
                </a:solidFill>
              </a:rPr>
              <a:t>(Galatians 1:13)</a:t>
            </a:r>
            <a:endParaRPr lang="en-US" sz="2600" b="1" i="1" dirty="0">
              <a:solidFill>
                <a:srgbClr val="FF0000"/>
              </a:solidFill>
            </a:endParaRPr>
          </a:p>
          <a:p>
            <a:pPr marL="109728" indent="0" algn="ctr">
              <a:spcBef>
                <a:spcPts val="0"/>
              </a:spcBef>
              <a:buNone/>
            </a:pPr>
            <a:endParaRPr lang="en-US" sz="2600" i="1" dirty="0"/>
          </a:p>
          <a:p>
            <a:pPr marL="109728" indent="0" algn="ctr">
              <a:spcBef>
                <a:spcPts val="0"/>
              </a:spcBef>
              <a:buNone/>
            </a:pPr>
            <a:r>
              <a:rPr lang="en-US" sz="2600" i="1" dirty="0"/>
              <a:t>“… even though I was formerly a blasphemer and a persecutor and a violent aggressor. Yet I was shown mercy because I acted ignorantly in unbelief …”</a:t>
            </a:r>
            <a:r>
              <a:rPr lang="en-US" sz="2600" dirty="0"/>
              <a:t> </a:t>
            </a:r>
            <a:br>
              <a:rPr lang="en-US" sz="2600" dirty="0"/>
            </a:br>
            <a:r>
              <a:rPr lang="en-US" sz="2600" b="1" dirty="0">
                <a:solidFill>
                  <a:srgbClr val="FF0000"/>
                </a:solidFill>
              </a:rPr>
              <a:t>(1 Timothy 1:13)</a:t>
            </a:r>
          </a:p>
        </p:txBody>
      </p:sp>
      <p:sp>
        <p:nvSpPr>
          <p:cNvPr id="8" name="Slide Number Placeholder 7"/>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6957207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1230"/>
            <a:ext cx="82296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effectLst>
                  <a:outerShdw blurRad="76200" dist="50800" dir="5400000" algn="tl" rotWithShape="0">
                    <a:srgbClr val="000000">
                      <a:alpha val="65000"/>
                    </a:srgbClr>
                  </a:outerShdw>
                </a:effectLst>
                <a:latin typeface="Georgia"/>
              </a:rPr>
            </a:br>
            <a:r>
              <a:rPr lang="en-US" dirty="0"/>
              <a:t>Not According To One’s Conscience</a:t>
            </a:r>
          </a:p>
        </p:txBody>
      </p:sp>
      <p:sp>
        <p:nvSpPr>
          <p:cNvPr id="3" name="Content Placeholder 2"/>
          <p:cNvSpPr>
            <a:spLocks noGrp="1"/>
          </p:cNvSpPr>
          <p:nvPr>
            <p:ph idx="1"/>
          </p:nvPr>
        </p:nvSpPr>
        <p:spPr>
          <a:xfrm>
            <a:off x="103695" y="1994897"/>
            <a:ext cx="8887905" cy="4493538"/>
          </a:xfrm>
        </p:spPr>
        <p:txBody>
          <a:bodyPr wrap="square">
            <a:spAutoFit/>
          </a:bodyPr>
          <a:lstStyle/>
          <a:p>
            <a:pPr>
              <a:spcBef>
                <a:spcPts val="0"/>
              </a:spcBef>
            </a:pPr>
            <a:r>
              <a:rPr lang="en-US" sz="2600" dirty="0"/>
              <a:t>Paul lived </a:t>
            </a:r>
            <a:r>
              <a:rPr lang="en-US" sz="2600" i="1" dirty="0"/>
              <a:t>“</a:t>
            </a:r>
            <a:r>
              <a:rPr lang="en-US" sz="2600" b="1" i="1" dirty="0"/>
              <a:t>with a perfectly good conscience</a:t>
            </a:r>
            <a:r>
              <a:rPr lang="en-US" sz="2600" i="1" dirty="0"/>
              <a:t>” </a:t>
            </a:r>
            <a:r>
              <a:rPr lang="en-US" sz="2600" dirty="0"/>
              <a:t>while persecuting the church.</a:t>
            </a:r>
          </a:p>
          <a:p>
            <a:pPr marL="109728" indent="0" algn="ctr">
              <a:spcBef>
                <a:spcPts val="0"/>
              </a:spcBef>
              <a:buNone/>
            </a:pPr>
            <a:r>
              <a:rPr lang="en-US" sz="2600" i="1" dirty="0"/>
              <a:t>“Paul, looking intently at the Council, said, ‘Brethren, I have lived my life with a perfectly good conscience before God up to this day.’” </a:t>
            </a:r>
            <a:r>
              <a:rPr lang="en-US" sz="2600" b="1" dirty="0">
                <a:solidFill>
                  <a:srgbClr val="FF0000"/>
                </a:solidFill>
              </a:rPr>
              <a:t>(Acts 23:1)</a:t>
            </a:r>
          </a:p>
          <a:p>
            <a:pPr>
              <a:spcBef>
                <a:spcPts val="0"/>
              </a:spcBef>
            </a:pPr>
            <a:r>
              <a:rPr lang="en-US" sz="2600" dirty="0"/>
              <a:t>Convinced he was doing the right thing, Paul had no sense of shame in persecuting Christians, yet after he obeyed the gospel, he was ashamed of his past.</a:t>
            </a:r>
          </a:p>
          <a:p>
            <a:pPr marL="109728" indent="0" algn="ctr">
              <a:spcBef>
                <a:spcPts val="0"/>
              </a:spcBef>
              <a:buNone/>
            </a:pPr>
            <a:r>
              <a:rPr lang="en-US" sz="2600" i="1" dirty="0"/>
              <a:t>“For I am the least of the apostles, and not fit to be called an apostle, because I persecuted the church of God.” </a:t>
            </a:r>
            <a:br>
              <a:rPr lang="en-US" sz="2600" dirty="0"/>
            </a:br>
            <a:r>
              <a:rPr lang="en-US" sz="2600" b="1" dirty="0">
                <a:solidFill>
                  <a:srgbClr val="FF0000"/>
                </a:solidFill>
              </a:rPr>
              <a:t>(1 Corinthians 15:9) </a:t>
            </a:r>
          </a:p>
        </p:txBody>
      </p:sp>
      <p:sp>
        <p:nvSpPr>
          <p:cNvPr id="8" name="Slide Number Placeholder 7"/>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4235450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1230"/>
            <a:ext cx="82296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effectLst>
                  <a:outerShdw blurRad="76200" dist="50800" dir="5400000" algn="tl" rotWithShape="0">
                    <a:srgbClr val="000000">
                      <a:alpha val="65000"/>
                    </a:srgbClr>
                  </a:outerShdw>
                </a:effectLst>
                <a:latin typeface="Georgia"/>
              </a:rPr>
            </a:br>
            <a:r>
              <a:rPr lang="en-US" dirty="0"/>
              <a:t>Not According To One’s Conscience</a:t>
            </a:r>
          </a:p>
        </p:txBody>
      </p:sp>
      <p:sp>
        <p:nvSpPr>
          <p:cNvPr id="3" name="Content Placeholder 2"/>
          <p:cNvSpPr>
            <a:spLocks noGrp="1"/>
          </p:cNvSpPr>
          <p:nvPr>
            <p:ph idx="1"/>
          </p:nvPr>
        </p:nvSpPr>
        <p:spPr>
          <a:xfrm>
            <a:off x="103695" y="1994897"/>
            <a:ext cx="8887905" cy="3693319"/>
          </a:xfrm>
        </p:spPr>
        <p:txBody>
          <a:bodyPr wrap="square">
            <a:spAutoFit/>
          </a:bodyPr>
          <a:lstStyle/>
          <a:p>
            <a:pPr>
              <a:spcBef>
                <a:spcPts val="0"/>
              </a:spcBef>
            </a:pPr>
            <a:r>
              <a:rPr lang="en-US" sz="2600" dirty="0"/>
              <a:t>Once Paul was taught the truth, his sense of conscience changed, as did his sense of shame.</a:t>
            </a:r>
          </a:p>
          <a:p>
            <a:pPr>
              <a:spcBef>
                <a:spcPts val="0"/>
              </a:spcBef>
            </a:pPr>
            <a:endParaRPr lang="en-US" sz="2600" dirty="0"/>
          </a:p>
          <a:p>
            <a:pPr marL="109728" indent="0" algn="ctr">
              <a:spcBef>
                <a:spcPts val="0"/>
              </a:spcBef>
              <a:buNone/>
            </a:pPr>
            <a:r>
              <a:rPr lang="en-US" sz="2600" i="1" dirty="0"/>
              <a:t>“For I am not ashamed of the gospel, for it is the power of God for salvation to everyone who believes, to the Jew first and also to the Greek. For in it the righteousness of God is revealed from faith to faith; as it is written, “</a:t>
            </a:r>
            <a:r>
              <a:rPr lang="en-US" sz="2600" i="1" cap="small" dirty="0"/>
              <a:t>But the righteous </a:t>
            </a:r>
            <a:r>
              <a:rPr lang="en-US" sz="2600" i="1" dirty="0"/>
              <a:t>man</a:t>
            </a:r>
            <a:r>
              <a:rPr lang="en-US" sz="2600" i="1" cap="small" dirty="0"/>
              <a:t> shall live by faith</a:t>
            </a:r>
            <a:r>
              <a:rPr lang="en-US" sz="2600" i="1" dirty="0"/>
              <a:t>.” </a:t>
            </a:r>
            <a:br>
              <a:rPr lang="en-US" sz="2600" dirty="0"/>
            </a:br>
            <a:r>
              <a:rPr lang="en-US" sz="2600" b="1" dirty="0">
                <a:solidFill>
                  <a:srgbClr val="FF0000"/>
                </a:solidFill>
              </a:rPr>
              <a:t>(Romans 1:16-17) </a:t>
            </a:r>
          </a:p>
        </p:txBody>
      </p:sp>
      <p:sp>
        <p:nvSpPr>
          <p:cNvPr id="8" name="Slide Number Placeholder 7"/>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17995163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9044"/>
            <a:ext cx="8229600" cy="1323439"/>
          </a:xfrm>
        </p:spPr>
        <p:txBody>
          <a:bodyPr>
            <a:spAutoFit/>
          </a:bodyPr>
          <a:lstStyle/>
          <a:p>
            <a:r>
              <a:rPr lang="en-US" b="1" spc="50" dirty="0">
                <a:ln w="11430"/>
                <a:gradFill>
                  <a:gsLst>
                    <a:gs pos="25000">
                      <a:srgbClr val="DD8047">
                        <a:satMod val="155000"/>
                      </a:srgbClr>
                    </a:gs>
                    <a:gs pos="100000">
                      <a:srgbClr val="DD8047">
                        <a:shade val="45000"/>
                        <a:satMod val="165000"/>
                      </a:srgbClr>
                    </a:gs>
                  </a:gsLst>
                  <a:lin ang="5400000"/>
                </a:gradFill>
                <a:latin typeface="Georgia"/>
              </a:rPr>
              <a:t>Truth is …</a:t>
            </a:r>
            <a:br>
              <a:rPr lang="en-US" b="1" spc="50" dirty="0">
                <a:ln w="11430"/>
                <a:gradFill>
                  <a:gsLst>
                    <a:gs pos="25000">
                      <a:srgbClr val="DD8047">
                        <a:satMod val="155000"/>
                      </a:srgbClr>
                    </a:gs>
                    <a:gs pos="100000">
                      <a:srgbClr val="DD8047">
                        <a:shade val="45000"/>
                        <a:satMod val="165000"/>
                      </a:srgbClr>
                    </a:gs>
                  </a:gsLst>
                  <a:lin ang="5400000"/>
                </a:gradFill>
                <a:latin typeface="Georgia"/>
              </a:rPr>
            </a:br>
            <a:r>
              <a:rPr lang="en-US" dirty="0"/>
              <a:t>Not According To What We Think</a:t>
            </a:r>
          </a:p>
        </p:txBody>
      </p:sp>
      <p:sp>
        <p:nvSpPr>
          <p:cNvPr id="3" name="Content Placeholder 2"/>
          <p:cNvSpPr>
            <a:spLocks noGrp="1"/>
          </p:cNvSpPr>
          <p:nvPr>
            <p:ph idx="1"/>
          </p:nvPr>
        </p:nvSpPr>
        <p:spPr>
          <a:xfrm>
            <a:off x="179109" y="1994899"/>
            <a:ext cx="8757627" cy="4893647"/>
          </a:xfrm>
        </p:spPr>
        <p:txBody>
          <a:bodyPr wrap="square">
            <a:spAutoFit/>
          </a:bodyPr>
          <a:lstStyle/>
          <a:p>
            <a:pPr>
              <a:spcBef>
                <a:spcPts val="0"/>
              </a:spcBef>
            </a:pPr>
            <a:r>
              <a:rPr lang="en-US" sz="2400" dirty="0"/>
              <a:t>Many say, </a:t>
            </a:r>
            <a:r>
              <a:rPr lang="en-US" sz="2400" i="1" dirty="0"/>
              <a:t>“I think this”</a:t>
            </a:r>
            <a:r>
              <a:rPr lang="en-US" sz="2400" dirty="0"/>
              <a:t> or </a:t>
            </a:r>
            <a:r>
              <a:rPr lang="en-US" sz="2400" i="1" dirty="0"/>
              <a:t>“I think that.”</a:t>
            </a:r>
          </a:p>
          <a:p>
            <a:pPr>
              <a:spcBef>
                <a:spcPts val="0"/>
              </a:spcBef>
            </a:pPr>
            <a:r>
              <a:rPr lang="en-US" sz="2400" dirty="0"/>
              <a:t>Naaman refused the instructions of the prophet.</a:t>
            </a:r>
          </a:p>
          <a:p>
            <a:pPr marL="109728" indent="0" algn="ctr">
              <a:spcBef>
                <a:spcPts val="0"/>
              </a:spcBef>
              <a:buNone/>
            </a:pPr>
            <a:r>
              <a:rPr lang="en-US" sz="2400" i="1" dirty="0"/>
              <a:t>“Elisha sent a messenger to him, saying, ‘Go and wash in the Jordan seven times, and your flesh will be restored to you and you will be clean.’ But Naaman was furious and went away and said, ‘</a:t>
            </a:r>
            <a:r>
              <a:rPr lang="en-US" sz="2400" b="1" i="1" dirty="0"/>
              <a:t>Behold, I thought</a:t>
            </a:r>
            <a:r>
              <a:rPr lang="en-US" sz="2400" i="1" dirty="0"/>
              <a:t>, “He will surely come out to me and stand and call on the name of the Lord his God, and wave his hand over the place and cure the leper.” Are not Abanah and Pharpar, the rivers of Damascus, better than all the waters of Israel? Could I not wash in them and be clean?’” </a:t>
            </a:r>
            <a:r>
              <a:rPr lang="en-US" sz="2400" b="1" dirty="0">
                <a:solidFill>
                  <a:srgbClr val="FF0000"/>
                </a:solidFill>
              </a:rPr>
              <a:t>(2 Kings 5:10-12a)</a:t>
            </a:r>
          </a:p>
          <a:p>
            <a:pPr>
              <a:spcBef>
                <a:spcPts val="0"/>
              </a:spcBef>
            </a:pPr>
            <a:r>
              <a:rPr lang="en-US" sz="2400" dirty="0"/>
              <a:t>What Naaman thought did not matter.</a:t>
            </a:r>
          </a:p>
          <a:p>
            <a:pPr>
              <a:spcBef>
                <a:spcPts val="0"/>
              </a:spcBef>
            </a:pPr>
            <a:r>
              <a:rPr lang="en-US" sz="2400" dirty="0"/>
              <a:t>What we think does not make it the truth.</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70BD283-115C-4138-B5F1-4E2B822551B8}" type="slidenum">
              <a:rPr kumimoji="0" lang="en-US" sz="1800" b="0" i="0" u="none" strike="noStrike" kern="1200" cap="none" spc="0" normalizeH="0" baseline="0" noProof="0" smtClean="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8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454844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841</TotalTime>
  <Words>4060</Words>
  <Application>Microsoft Office PowerPoint</Application>
  <PresentationFormat>On-screen Show (4:3)</PresentationFormat>
  <Paragraphs>233</Paragraphs>
  <Slides>36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Calibri</vt:lpstr>
      <vt:lpstr>Georgia</vt:lpstr>
      <vt:lpstr>system-ui</vt:lpstr>
      <vt:lpstr>Trebuchet MS</vt:lpstr>
      <vt:lpstr>Verdana</vt:lpstr>
      <vt:lpstr>Wingdings 2</vt:lpstr>
      <vt:lpstr>Urban</vt:lpstr>
      <vt:lpstr>“According To The Scriptures”</vt:lpstr>
      <vt:lpstr>1 Corinthians 15:1-4</vt:lpstr>
      <vt:lpstr>“According To The Scriptures”</vt:lpstr>
      <vt:lpstr>“According To The Scriptures”</vt:lpstr>
      <vt:lpstr>Truth is … Not According To One’s Conscience</vt:lpstr>
      <vt:lpstr>Truth is … Not According To One’s Conscience</vt:lpstr>
      <vt:lpstr>Truth is … Not According To One’s Conscience</vt:lpstr>
      <vt:lpstr>Truth is … Not According To One’s Conscience</vt:lpstr>
      <vt:lpstr>Truth is … Not According To What We Think</vt:lpstr>
      <vt:lpstr>Truth is … Not According To What We Think</vt:lpstr>
      <vt:lpstr>Truth is … Not According To What We Think</vt:lpstr>
      <vt:lpstr>Truth is … Not According To What Seems Right</vt:lpstr>
      <vt:lpstr>Truth is … Not According To What is Right in Our Own Eyes</vt:lpstr>
      <vt:lpstr>Truth is … Not According To What is Right in Our Own Eyes</vt:lpstr>
      <vt:lpstr>Truth is … Not According To Feelings or Emotions</vt:lpstr>
      <vt:lpstr>Truth is … Not According To Feelings or Emotions</vt:lpstr>
      <vt:lpstr>Truth is … Not According To What Is In Us</vt:lpstr>
      <vt:lpstr>Truth is … Not According To What Is In Us</vt:lpstr>
      <vt:lpstr>Truth is … Not According To Man’s Traditions</vt:lpstr>
      <vt:lpstr>Truth is … Not According To Man’s Traditions</vt:lpstr>
      <vt:lpstr>Truth is … Not According To One’s Parents</vt:lpstr>
      <vt:lpstr>Truth is … Not According To One’s Parents</vt:lpstr>
      <vt:lpstr>Truth is … Not According To What Men Say</vt:lpstr>
      <vt:lpstr>Truth is … Not According To What Men Say</vt:lpstr>
      <vt:lpstr>Truth is … Not According To What Men Say</vt:lpstr>
      <vt:lpstr>Truth is … Not According To What Men Say</vt:lpstr>
      <vt:lpstr>Truth is … Not According To The Majority</vt:lpstr>
      <vt:lpstr>Truth is … Not According To The Majority</vt:lpstr>
      <vt:lpstr>Truth is … Not According To The Majority</vt:lpstr>
      <vt:lpstr>Truth is … Not According What is Popular</vt:lpstr>
      <vt:lpstr>Truth is … Not According What is Popular</vt:lpstr>
      <vt:lpstr>Truth is … Not According What is Popular</vt:lpstr>
      <vt:lpstr>Truth is … Not According What is Popular</vt:lpstr>
      <vt:lpstr>Truth is … According To God’s Word!</vt:lpstr>
      <vt:lpstr>PowerPoint Presentation</vt:lpstr>
      <vt:lpstr>How To Obey The Gospel of Jesus Christ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According To The Scriptures (4)</dc:title>
  <dc:creator>Randy Childs; Micky Galloway</dc:creator>
  <cp:lastModifiedBy>Richard Lidh</cp:lastModifiedBy>
  <cp:revision>19</cp:revision>
  <cp:lastPrinted>2024-08-09T19:39:03Z</cp:lastPrinted>
  <dcterms:created xsi:type="dcterms:W3CDTF">2022-04-23T19:51:15Z</dcterms:created>
  <dcterms:modified xsi:type="dcterms:W3CDTF">2024-08-09T19:39:35Z</dcterms:modified>
</cp:coreProperties>
</file>